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media/image2.jpg" ContentType="image/jpeg"/>
  <Override PartName="/ppt/notesSlides/notesSlide6.xml" ContentType="application/vnd.openxmlformats-officedocument.presentationml.notesSlide+xml"/>
  <Override PartName="/ppt/media/image3.jpg" ContentType="image/jpeg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media/image4.jpg" ContentType="image/jpeg"/>
  <Override PartName="/ppt/media/image5.jpg" ContentType="image/jpeg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media/image6.jpg" ContentType="image/jpeg"/>
  <Override PartName="/ppt/notesSlides/notesSlide11.xml" ContentType="application/vnd.openxmlformats-officedocument.presentationml.notesSlide+xml"/>
  <Override PartName="/ppt/media/image9.JPG" ContentType="image/jpeg"/>
  <Override PartName="/ppt/media/image10.JPG" ContentType="image/jpeg"/>
  <Override PartName="/ppt/notesSlides/notesSlide12.xml" ContentType="application/vnd.openxmlformats-officedocument.presentationml.notesSlide+xml"/>
  <Override PartName="/ppt/media/image11.JPG" ContentType="image/jpeg"/>
  <Override PartName="/ppt/media/image12.JPG" ContentType="image/jpeg"/>
  <Override PartName="/ppt/notesSlides/notesSlide13.xml" ContentType="application/vnd.openxmlformats-officedocument.presentationml.notesSlide+xml"/>
  <Override PartName="/ppt/media/image13.JPG" ContentType="image/jpeg"/>
  <Override PartName="/ppt/notesSlides/notesSlide14.xml" ContentType="application/vnd.openxmlformats-officedocument.presentationml.notesSlide+xml"/>
  <Override PartName="/ppt/media/image14.JPG" ContentType="image/jpeg"/>
  <Override PartName="/ppt/media/image15.JPG" ContentType="image/jpeg"/>
  <Override PartName="/ppt/notesSlides/notesSlide15.xml" ContentType="application/vnd.openxmlformats-officedocument.presentationml.notesSlide+xml"/>
  <Override PartName="/ppt/media/image16.JPG" ContentType="image/jpeg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media/image20.JPG" ContentType="image/jpeg"/>
  <Override PartName="/ppt/notesSlides/notesSlide18.xml" ContentType="application/vnd.openxmlformats-officedocument.presentationml.notesSlide+xml"/>
  <Override PartName="/ppt/media/image21.jpg" ContentType="image/jpeg"/>
  <Override PartName="/ppt/notesSlides/notesSlide19.xml" ContentType="application/vnd.openxmlformats-officedocument.presentationml.notesSlide+xml"/>
  <Override PartName="/ppt/media/image22.jpg" ContentType="image/jpeg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media/image23.jpg" ContentType="image/jpeg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media/image33.JPG" ContentType="image/jpeg"/>
  <Override PartName="/ppt/media/image34.JPG" ContentType="image/jpeg"/>
  <Override PartName="/ppt/notesSlides/notesSlide26.xml" ContentType="application/vnd.openxmlformats-officedocument.presentationml.notesSlide+xml"/>
  <Override PartName="/ppt/media/image35.JPG" ContentType="image/jpeg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media/image37.jpg" ContentType="image/jpeg"/>
  <Override PartName="/ppt/notesSlides/notesSlide30.xml" ContentType="application/vnd.openxmlformats-officedocument.presentationml.notesSlide+xml"/>
  <Override PartName="/ppt/media/image38.jpg" ContentType="image/jpeg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media/image41.jpg" ContentType="image/jpeg"/>
  <Override PartName="/ppt/notesSlides/notesSlide34.xml" ContentType="application/vnd.openxmlformats-officedocument.presentationml.notesSlide+xml"/>
  <Override PartName="/ppt/media/image42.jpg" ContentType="image/jpeg"/>
  <Override PartName="/ppt/media/image43.jpg" ContentType="image/jpeg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media/image44.JPG" ContentType="image/jpeg"/>
  <Override PartName="/ppt/notesSlides/notesSlide37.xml" ContentType="application/vnd.openxmlformats-officedocument.presentationml.notesSlide+xml"/>
  <Override PartName="/ppt/media/image45.jpg" ContentType="image/jpeg"/>
  <Override PartName="/ppt/media/image46.jpg" ContentType="image/jpeg"/>
  <Override PartName="/ppt/notesSlides/notesSlide38.xml" ContentType="application/vnd.openxmlformats-officedocument.presentationml.notesSlide+xml"/>
  <Override PartName="/ppt/media/image47.jpg" ContentType="image/jpeg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media/image48.JPG" ContentType="image/jpeg"/>
  <Override PartName="/ppt/media/image49.JPG" ContentType="image/jpeg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media/image51.jpg" ContentType="image/jpeg"/>
  <Override PartName="/ppt/notesSlides/notesSlide44.xml" ContentType="application/vnd.openxmlformats-officedocument.presentationml.notesSlide+xml"/>
  <Override PartName="/ppt/media/image52.jpg" ContentType="image/jpeg"/>
  <Override PartName="/ppt/notesSlides/notesSlide45.xml" ContentType="application/vnd.openxmlformats-officedocument.presentationml.notesSlide+xml"/>
  <Override PartName="/ppt/media/image53.jpg" ContentType="image/jpeg"/>
  <Override PartName="/ppt/notesSlides/notesSlide46.xml" ContentType="application/vnd.openxmlformats-officedocument.presentationml.notesSlide+xml"/>
  <Override PartName="/ppt/media/image54.jpg" ContentType="image/jpeg"/>
  <Override PartName="/ppt/notesSlides/notesSlide47.xml" ContentType="application/vnd.openxmlformats-officedocument.presentationml.notesSlide+xml"/>
  <Override PartName="/ppt/media/image55.jpg" ContentType="image/jpeg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media/image56.jpg" ContentType="image/jpeg"/>
  <Override PartName="/ppt/notesSlides/notesSlide50.xml" ContentType="application/vnd.openxmlformats-officedocument.presentationml.notesSlide+xml"/>
  <Override PartName="/ppt/media/image57.jpg" ContentType="image/jpeg"/>
  <Override PartName="/ppt/media/image58.jpg" ContentType="image/jpeg"/>
  <Override PartName="/ppt/media/image59.jpg" ContentType="image/jpeg"/>
  <Override PartName="/ppt/media/image60.jpg" ContentType="image/jpeg"/>
  <Override PartName="/ppt/media/image61.jpg" ContentType="image/jpeg"/>
  <Override PartName="/ppt/media/image62.jpg" ContentType="image/jpeg"/>
  <Override PartName="/ppt/media/image63.jpg" ContentType="image/jpeg"/>
  <Override PartName="/ppt/notesSlides/notesSlide51.xml" ContentType="application/vnd.openxmlformats-officedocument.presentationml.notesSlide+xml"/>
  <Override PartName="/ppt/media/image64.jpg" ContentType="image/jpeg"/>
  <Override PartName="/ppt/media/image65.jpg" ContentType="image/jpeg"/>
  <Override PartName="/ppt/media/image66.jpg" ContentType="image/jpeg"/>
  <Override PartName="/ppt/media/image67.jpg" ContentType="image/jpeg"/>
  <Override PartName="/ppt/media/image68.jpg" ContentType="image/jpeg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media/image69.JPG" ContentType="image/jpeg"/>
  <Override PartName="/ppt/media/image70.JPG" ContentType="image/jpeg"/>
  <Override PartName="/ppt/notesSlides/notesSlide54.xml" ContentType="application/vnd.openxmlformats-officedocument.presentationml.notesSlide+xml"/>
  <Override PartName="/ppt/media/image71.JPG" ContentType="image/jpeg"/>
  <Override PartName="/ppt/media/image72.JPG" ContentType="image/jpeg"/>
  <Override PartName="/ppt/notesSlides/notesSlide55.xml" ContentType="application/vnd.openxmlformats-officedocument.presentationml.notesSlide+xml"/>
  <Override PartName="/ppt/media/image74.jpg" ContentType="image/jpeg"/>
  <Override PartName="/ppt/notesSlides/notesSlide56.xml" ContentType="application/vnd.openxmlformats-officedocument.presentationml.notesSlide+xml"/>
  <Override PartName="/ppt/media/image75.JPG" ContentType="image/jpeg"/>
  <Override PartName="/ppt/media/image76.JPG" ContentType="image/jpeg"/>
  <Override PartName="/ppt/notesSlides/notesSlide57.xml" ContentType="application/vnd.openxmlformats-officedocument.presentationml.notesSlide+xml"/>
  <Override PartName="/ppt/media/image78.jpg" ContentType="image/jpeg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media/image82.jpg" ContentType="image/jpeg"/>
  <Override PartName="/ppt/media/image83.jpg" ContentType="image/jpeg"/>
  <Override PartName="/ppt/notesSlides/notesSlide60.xml" ContentType="application/vnd.openxmlformats-officedocument.presentationml.notesSlide+xml"/>
  <Override PartName="/ppt/media/image84.JPG" ContentType="image/jpeg"/>
  <Override PartName="/ppt/media/image85.JPG" ContentType="image/jpeg"/>
  <Override PartName="/ppt/media/image86.JPG" ContentType="image/jpeg"/>
  <Override PartName="/ppt/notesSlides/notesSlide61.xml" ContentType="application/vnd.openxmlformats-officedocument.presentationml.notesSlide+xml"/>
  <Override PartName="/ppt/media/image87.jpg" ContentType="image/jpeg"/>
  <Override PartName="/ppt/notesSlides/notesSlide62.xml" ContentType="application/vnd.openxmlformats-officedocument.presentationml.notesSlide+xml"/>
  <Override PartName="/ppt/media/image88.JPG" ContentType="image/jpeg"/>
  <Override PartName="/ppt/media/image89.JPG" ContentType="image/jpeg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media/image91.JPG" ContentType="image/jpeg"/>
  <Override PartName="/ppt/media/image92.JPG" ContentType="image/jpeg"/>
  <Override PartName="/ppt/media/image93.JPG" ContentType="image/jpeg"/>
  <Override PartName="/ppt/notesSlides/notesSlide65.xml" ContentType="application/vnd.openxmlformats-officedocument.presentationml.notesSlide+xml"/>
  <Override PartName="/ppt/media/image94.JPG" ContentType="image/jpeg"/>
  <Override PartName="/ppt/media/image95.JPG" ContentType="image/jpeg"/>
  <Override PartName="/ppt/media/image96.JPG" ContentType="image/jpeg"/>
  <Override PartName="/ppt/notesSlides/notesSlide66.xml" ContentType="application/vnd.openxmlformats-officedocument.presentationml.notesSlide+xml"/>
  <Override PartName="/ppt/media/image97.JPG" ContentType="image/jpeg"/>
  <Override PartName="/ppt/media/image98.JPG" ContentType="image/jpeg"/>
  <Override PartName="/ppt/media/image99.JPG" ContentType="image/jpeg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media/image100.JPG" ContentType="image/jpeg"/>
  <Override PartName="/ppt/media/image101.JPG" ContentType="image/jpeg"/>
  <Override PartName="/ppt/media/image102.JPG" ContentType="image/jpeg"/>
  <Override PartName="/ppt/notesSlides/notesSlide69.xml" ContentType="application/vnd.openxmlformats-officedocument.presentationml.notesSlide+xml"/>
  <Override PartName="/ppt/media/image103.jpg" ContentType="image/jpeg"/>
  <Override PartName="/ppt/media/image104.JPG" ContentType="image/jpeg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media/image116.jpg" ContentType="image/jpeg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media/image122.jpg" ContentType="image/jpeg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94" r:id="rId10"/>
    <p:sldId id="264" r:id="rId11"/>
    <p:sldId id="296" r:id="rId12"/>
    <p:sldId id="297" r:id="rId13"/>
    <p:sldId id="298" r:id="rId14"/>
    <p:sldId id="269" r:id="rId15"/>
    <p:sldId id="300" r:id="rId16"/>
    <p:sldId id="268" r:id="rId17"/>
    <p:sldId id="299" r:id="rId18"/>
    <p:sldId id="327" r:id="rId19"/>
    <p:sldId id="265" r:id="rId20"/>
    <p:sldId id="295" r:id="rId21"/>
    <p:sldId id="266" r:id="rId22"/>
    <p:sldId id="267" r:id="rId23"/>
    <p:sldId id="270" r:id="rId24"/>
    <p:sldId id="271" r:id="rId25"/>
    <p:sldId id="330" r:id="rId26"/>
    <p:sldId id="331" r:id="rId27"/>
    <p:sldId id="272" r:id="rId28"/>
    <p:sldId id="273" r:id="rId29"/>
    <p:sldId id="334" r:id="rId30"/>
    <p:sldId id="336" r:id="rId31"/>
    <p:sldId id="329" r:id="rId32"/>
    <p:sldId id="276" r:id="rId33"/>
    <p:sldId id="306" r:id="rId34"/>
    <p:sldId id="307" r:id="rId35"/>
    <p:sldId id="308" r:id="rId36"/>
    <p:sldId id="309" r:id="rId37"/>
    <p:sldId id="310" r:id="rId38"/>
    <p:sldId id="311" r:id="rId39"/>
    <p:sldId id="333" r:id="rId40"/>
    <p:sldId id="347" r:id="rId41"/>
    <p:sldId id="332" r:id="rId42"/>
    <p:sldId id="274" r:id="rId43"/>
    <p:sldId id="275" r:id="rId44"/>
    <p:sldId id="277" r:id="rId45"/>
    <p:sldId id="302" r:id="rId46"/>
    <p:sldId id="301" r:id="rId47"/>
    <p:sldId id="303" r:id="rId48"/>
    <p:sldId id="348" r:id="rId49"/>
    <p:sldId id="337" r:id="rId50"/>
    <p:sldId id="304" r:id="rId51"/>
    <p:sldId id="305" r:id="rId52"/>
    <p:sldId id="279" r:id="rId53"/>
    <p:sldId id="280" r:id="rId54"/>
    <p:sldId id="313" r:id="rId55"/>
    <p:sldId id="314" r:id="rId56"/>
    <p:sldId id="315" r:id="rId57"/>
    <p:sldId id="282" r:id="rId58"/>
    <p:sldId id="284" r:id="rId59"/>
    <p:sldId id="316" r:id="rId60"/>
    <p:sldId id="318" r:id="rId61"/>
    <p:sldId id="283" r:id="rId62"/>
    <p:sldId id="312" r:id="rId63"/>
    <p:sldId id="281" r:id="rId64"/>
    <p:sldId id="321" r:id="rId65"/>
    <p:sldId id="319" r:id="rId66"/>
    <p:sldId id="320" r:id="rId67"/>
    <p:sldId id="345" r:id="rId68"/>
    <p:sldId id="322" r:id="rId69"/>
    <p:sldId id="317" r:id="rId70"/>
    <p:sldId id="285" r:id="rId71"/>
    <p:sldId id="286" r:id="rId72"/>
    <p:sldId id="287" r:id="rId73"/>
    <p:sldId id="288" r:id="rId74"/>
    <p:sldId id="338" r:id="rId75"/>
    <p:sldId id="346" r:id="rId76"/>
    <p:sldId id="325" r:id="rId77"/>
    <p:sldId id="324" r:id="rId78"/>
    <p:sldId id="326" r:id="rId79"/>
    <p:sldId id="323" r:id="rId80"/>
    <p:sldId id="290" r:id="rId81"/>
    <p:sldId id="328" r:id="rId82"/>
    <p:sldId id="291" r:id="rId83"/>
    <p:sldId id="339" r:id="rId84"/>
    <p:sldId id="340" r:id="rId85"/>
    <p:sldId id="342" r:id="rId86"/>
    <p:sldId id="343" r:id="rId87"/>
    <p:sldId id="292" r:id="rId88"/>
    <p:sldId id="293" r:id="rId8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0E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683" autoAdjust="0"/>
    <p:restoredTop sz="94610"/>
  </p:normalViewPr>
  <p:slideViewPr>
    <p:cSldViewPr snapToGrid="0" snapToObjects="1">
      <p:cViewPr varScale="1">
        <p:scale>
          <a:sx n="106" d="100"/>
          <a:sy n="106" d="100"/>
        </p:scale>
        <p:origin x="6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notesMaster" Target="notesMasters/notesMaster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viewProps" Target="viewProps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1280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8784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2514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4324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582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8974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0092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4187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1768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67386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1047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54834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51472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71248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12473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88577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86354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56207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94119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14469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65915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8AD0C4-471F-4935-7FAD-CAD78C62C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61BD0A-EF58-7B9F-B3C4-A502259832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512303-F37B-7CBA-5C99-4984684808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E526CC-2239-01B2-9EC3-736B8E0A4B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2979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43584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65573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75815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01672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C99AB-545A-F835-F7CB-FD21B07A78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9BB627-740C-D48D-43F5-A0C159E9CA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FA7D6A-E76D-0570-4502-B8ADFFD28D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A87F42-2BB9-76D9-5E01-7B78C9FE78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22904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93867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72307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4814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797649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8036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99624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815325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83514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896609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940843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520227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136136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244CCA-BED3-B245-57DB-4A0D1FF4F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8C14F5-EB46-A352-5A40-9D380C6A6D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632A56-181C-BFC6-DB18-2AE018FA43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1ED173-DAE8-39DA-F57F-25133BCA7E3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189998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043862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077018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226267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02903-D345-B419-9BEE-5EC9E6FE5D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7847E9-110A-AC0B-28E4-7D4454897C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3D3F97-99EC-376C-E626-997489106E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26B0BF-9CF5-A4ED-B8DF-8C38618FC59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595355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161337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982148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251345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180646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964355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227005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26235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968508-BB0A-7737-16AD-7F9B6C161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A38AC1-08FD-EACD-E566-C5CF79233E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AB9E77-AE91-18E5-12EC-0188D336F8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925CA0-DE3C-0178-AB26-F82E44FEEF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023420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4671AB-ECA0-BCA4-082A-DD01901B7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C6E48A-7255-782F-3337-FFA6F53164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24FE9C-D74B-E35A-87EC-B319C6E58E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046FC-20D7-C6D2-1723-94CDE37AC8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271878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4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6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9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g"/><Relationship Id="rId3" Type="http://schemas.openxmlformats.org/officeDocument/2006/relationships/image" Target="../media/image57.jpg"/><Relationship Id="rId7" Type="http://schemas.openxmlformats.org/officeDocument/2006/relationships/image" Target="../media/image61.jp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jpg"/><Relationship Id="rId5" Type="http://schemas.openxmlformats.org/officeDocument/2006/relationships/image" Target="../media/image59.jpg"/><Relationship Id="rId10" Type="http://schemas.openxmlformats.org/officeDocument/2006/relationships/image" Target="../media/image5.jpg"/><Relationship Id="rId4" Type="http://schemas.openxmlformats.org/officeDocument/2006/relationships/image" Target="../media/image58.jpg"/><Relationship Id="rId9" Type="http://schemas.openxmlformats.org/officeDocument/2006/relationships/image" Target="../media/image63.jp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g"/><Relationship Id="rId3" Type="http://schemas.openxmlformats.org/officeDocument/2006/relationships/image" Target="../media/image51.jpg"/><Relationship Id="rId7" Type="http://schemas.openxmlformats.org/officeDocument/2006/relationships/image" Target="../media/image67.jp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6.jp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0.JP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2.JP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4.jp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6.JP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8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1.jpg"/><Relationship Id="rId4" Type="http://schemas.openxmlformats.org/officeDocument/2006/relationships/image" Target="../media/image80.jp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3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6.JPG"/><Relationship Id="rId4" Type="http://schemas.openxmlformats.org/officeDocument/2006/relationships/image" Target="../media/image85.JP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9.JP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8.JPG"/><Relationship Id="rId4" Type="http://schemas.openxmlformats.org/officeDocument/2006/relationships/image" Target="../media/image89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3.JPG"/><Relationship Id="rId4" Type="http://schemas.openxmlformats.org/officeDocument/2006/relationships/image" Target="../media/image92.JP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6.JPG"/><Relationship Id="rId4" Type="http://schemas.openxmlformats.org/officeDocument/2006/relationships/image" Target="../media/image95.JP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9.JPG"/><Relationship Id="rId4" Type="http://schemas.openxmlformats.org/officeDocument/2006/relationships/image" Target="../media/image98.JP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2.JPG"/><Relationship Id="rId4" Type="http://schemas.openxmlformats.org/officeDocument/2006/relationships/image" Target="../media/image101.JP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4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7.jpg"/><Relationship Id="rId4" Type="http://schemas.openxmlformats.org/officeDocument/2006/relationships/image" Target="../media/image106.jp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0.jpg"/><Relationship Id="rId4" Type="http://schemas.openxmlformats.org/officeDocument/2006/relationships/image" Target="../media/image109.jp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3.jpg"/><Relationship Id="rId4" Type="http://schemas.openxmlformats.org/officeDocument/2006/relationships/image" Target="../media/image112.jp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5.jp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8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0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jp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188720"/>
            <a:ext cx="3108960" cy="3108960"/>
          </a:xfrm>
          <a:prstGeom prst="ellipse">
            <a:avLst/>
          </a:prstGeom>
          <a:ln w="15875">
            <a:solidFill>
              <a:srgbClr val="2DD4B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8001000" y="-594360"/>
            <a:ext cx="1920240" cy="1920240"/>
          </a:xfrm>
          <a:prstGeom prst="ellipse">
            <a:avLst/>
          </a:prstGeom>
          <a:ln w="12700">
            <a:solidFill>
              <a:srgbClr val="E8B84B">
                <a:alpha val="4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-1097280" y="3749040"/>
            <a:ext cx="2377440" cy="2377440"/>
          </a:xfrm>
          <a:prstGeom prst="ellipse">
            <a:avLst/>
          </a:prstGeom>
          <a:ln w="15875">
            <a:solidFill>
              <a:srgbClr val="2DD4BF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640080" y="932688"/>
            <a:ext cx="7863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kern="0" spc="3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BOARD CASE PRESENTATION  •  FIXED PROSTHODONTICS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57200" y="1325880"/>
            <a:ext cx="82296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200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Full Mouth</a:t>
            </a:r>
            <a:endParaRPr lang="en-US" sz="5200" dirty="0"/>
          </a:p>
        </p:txBody>
      </p:sp>
      <p:sp>
        <p:nvSpPr>
          <p:cNvPr id="7" name="Text 5"/>
          <p:cNvSpPr/>
          <p:nvPr/>
        </p:nvSpPr>
        <p:spPr>
          <a:xfrm>
            <a:off x="457200" y="2176272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kern="0" spc="4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RECONSTRUCTION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3657600" y="3154680"/>
            <a:ext cx="1828800" cy="0"/>
          </a:xfrm>
          <a:prstGeom prst="line">
            <a:avLst/>
          </a:prstGeom>
          <a:noFill/>
          <a:ln w="1905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457200" y="331012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  </a:t>
            </a:r>
            <a:r>
              <a:rPr lang="en-US" sz="16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Mina Dehghani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457200" y="370332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  </a:t>
            </a:r>
            <a:r>
              <a:rPr lang="en-US" sz="20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Mahmood Saboohi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457200" y="4224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Prosthodontics  •  Faculty of Dentistry, Isfahan University of Medical Sciences  •  June 2025</a:t>
            </a:r>
            <a:endParaRPr lang="en-US" sz="11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Written Informed Consent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3221660" y="918972"/>
            <a:ext cx="2700680" cy="3877056"/>
          </a:xfrm>
          <a:prstGeom prst="roundRect">
            <a:avLst>
              <a:gd name="adj" fmla="val 2031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consen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808" y="813816"/>
            <a:ext cx="2618384" cy="379476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097280" y="4681728"/>
            <a:ext cx="6949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Written informed consent was obtained from the patient for treatment,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photography, and academic presentation.</a:t>
            </a:r>
            <a:endParaRPr lang="en-US" sz="1100" dirty="0"/>
          </a:p>
        </p:txBody>
      </p:sp>
      <p:sp>
        <p:nvSpPr>
          <p:cNvPr id="6" name="Shape 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0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Outline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1417320" y="1078992"/>
            <a:ext cx="6309360" cy="585216"/>
          </a:xfrm>
          <a:prstGeom prst="roundRect">
            <a:avLst>
              <a:gd name="adj" fmla="val 14063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1627632" y="1170432"/>
            <a:ext cx="402336" cy="402336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1627632" y="117043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DD4B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2240280" y="1078992"/>
            <a:ext cx="53035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Data &amp; History</a:t>
            </a:r>
            <a:endParaRPr lang="en-US" sz="1650" dirty="0"/>
          </a:p>
        </p:txBody>
      </p:sp>
      <p:sp>
        <p:nvSpPr>
          <p:cNvPr id="7" name="Shape 5"/>
          <p:cNvSpPr/>
          <p:nvPr/>
        </p:nvSpPr>
        <p:spPr>
          <a:xfrm>
            <a:off x="1417320" y="1828800"/>
            <a:ext cx="6309360" cy="585216"/>
          </a:xfrm>
          <a:prstGeom prst="roundRect">
            <a:avLst>
              <a:gd name="adj" fmla="val 14063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1627632" y="1920240"/>
            <a:ext cx="402336" cy="402336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627632" y="19202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DD4B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2240280" y="1828800"/>
            <a:ext cx="53035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Clinical Examination</a:t>
            </a:r>
            <a:endParaRPr lang="en-US" sz="1650" dirty="0"/>
          </a:p>
        </p:txBody>
      </p:sp>
      <p:sp>
        <p:nvSpPr>
          <p:cNvPr id="11" name="Shape 9"/>
          <p:cNvSpPr/>
          <p:nvPr/>
        </p:nvSpPr>
        <p:spPr>
          <a:xfrm>
            <a:off x="1417320" y="2578608"/>
            <a:ext cx="6309360" cy="585216"/>
          </a:xfrm>
          <a:prstGeom prst="roundRect">
            <a:avLst>
              <a:gd name="adj" fmla="val 14063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1627632" y="2670048"/>
            <a:ext cx="402336" cy="402336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1627632" y="2670048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DD4B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2240280" y="2578608"/>
            <a:ext cx="53035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r>
              <a:rPr lang="fa-IR" sz="16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</a:t>
            </a:r>
            <a:endParaRPr lang="en-US" sz="1650" dirty="0"/>
          </a:p>
        </p:txBody>
      </p:sp>
      <p:sp>
        <p:nvSpPr>
          <p:cNvPr id="15" name="Shape 13"/>
          <p:cNvSpPr/>
          <p:nvPr/>
        </p:nvSpPr>
        <p:spPr>
          <a:xfrm>
            <a:off x="1417320" y="3328416"/>
            <a:ext cx="6309360" cy="585216"/>
          </a:xfrm>
          <a:prstGeom prst="roundRect">
            <a:avLst>
              <a:gd name="adj" fmla="val 14063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6" name="Shape 14"/>
          <p:cNvSpPr/>
          <p:nvPr/>
        </p:nvSpPr>
        <p:spPr>
          <a:xfrm>
            <a:off x="1627632" y="3419856"/>
            <a:ext cx="402336" cy="402336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1627632" y="3419856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DD4B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2240280" y="3328416"/>
            <a:ext cx="53035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Treatment options and treatment planning</a:t>
            </a:r>
            <a:endParaRPr lang="en-US" sz="1650" dirty="0"/>
          </a:p>
        </p:txBody>
      </p:sp>
      <p:sp>
        <p:nvSpPr>
          <p:cNvPr id="19" name="Shape 17"/>
          <p:cNvSpPr/>
          <p:nvPr/>
        </p:nvSpPr>
        <p:spPr>
          <a:xfrm>
            <a:off x="1417320" y="4078224"/>
            <a:ext cx="6309360" cy="585216"/>
          </a:xfrm>
          <a:prstGeom prst="roundRect">
            <a:avLst>
              <a:gd name="adj" fmla="val 14063"/>
            </a:avLst>
          </a:prstGeom>
          <a:solidFill>
            <a:srgbClr val="1B2839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0" name="Shape 18"/>
          <p:cNvSpPr/>
          <p:nvPr/>
        </p:nvSpPr>
        <p:spPr>
          <a:xfrm>
            <a:off x="1627632" y="4169664"/>
            <a:ext cx="402336" cy="402336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/>
          <p:nvPr/>
        </p:nvSpPr>
        <p:spPr>
          <a:xfrm>
            <a:off x="1627632" y="4169664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DD4B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2240280" y="4078224"/>
            <a:ext cx="53035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Treatment phase </a:t>
            </a:r>
            <a:endParaRPr lang="en-US" sz="1650" dirty="0"/>
          </a:p>
        </p:txBody>
      </p:sp>
      <p:sp>
        <p:nvSpPr>
          <p:cNvPr id="23" name="Shape 2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000" dirty="0"/>
          </a:p>
        </p:txBody>
      </p:sp>
      <p:sp>
        <p:nvSpPr>
          <p:cNvPr id="26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66560" y="2651760"/>
            <a:ext cx="4023360" cy="4023360"/>
          </a:xfrm>
          <a:prstGeom prst="ellipse">
            <a:avLst/>
          </a:prstGeom>
          <a:ln w="15875">
            <a:solidFill>
              <a:srgbClr val="2DD4B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-1463040" y="-1737360"/>
            <a:ext cx="3291840" cy="3291840"/>
          </a:xfrm>
          <a:prstGeom prst="ellipse">
            <a:avLst/>
          </a:prstGeom>
          <a:ln w="12700">
            <a:solidFill>
              <a:srgbClr val="E8B84B">
                <a:alpha val="38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566928" y="1078992"/>
            <a:ext cx="30175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0" b="1" dirty="0">
                <a:solidFill>
                  <a:srgbClr val="1D2C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3000" dirty="0"/>
          </a:p>
        </p:txBody>
      </p:sp>
      <p:sp>
        <p:nvSpPr>
          <p:cNvPr id="5" name="Text 3"/>
          <p:cNvSpPr/>
          <p:nvPr/>
        </p:nvSpPr>
        <p:spPr>
          <a:xfrm>
            <a:off x="658368" y="187452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kern="0" spc="3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01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2157984"/>
            <a:ext cx="58521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Patient Data &amp; History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000" dirty="0"/>
          </a:p>
        </p:txBody>
      </p:sp>
      <p:sp>
        <p:nvSpPr>
          <p:cNvPr id="8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Demographic Information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6038612" y="873252"/>
            <a:ext cx="2644616" cy="3922776"/>
          </a:xfrm>
          <a:prstGeom prst="roundRect">
            <a:avLst>
              <a:gd name="adj" fmla="val 2075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Shape 2"/>
          <p:cNvSpPr/>
          <p:nvPr/>
        </p:nvSpPr>
        <p:spPr>
          <a:xfrm>
            <a:off x="320040" y="905256"/>
            <a:ext cx="2514600" cy="749808"/>
          </a:xfrm>
          <a:prstGeom prst="roundRect">
            <a:avLst>
              <a:gd name="adj" fmla="val 9756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480060" y="928608"/>
            <a:ext cx="2215208" cy="212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kern="0" spc="1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</a:t>
            </a:r>
            <a:endParaRPr lang="en-US" sz="950" dirty="0"/>
          </a:p>
        </p:txBody>
      </p:sp>
      <p:sp>
        <p:nvSpPr>
          <p:cNvPr id="7" name="Text 4"/>
          <p:cNvSpPr/>
          <p:nvPr/>
        </p:nvSpPr>
        <p:spPr>
          <a:xfrm>
            <a:off x="480060" y="1188720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60 years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2994660" y="871040"/>
            <a:ext cx="2514600" cy="749808"/>
          </a:xfrm>
          <a:prstGeom prst="roundRect">
            <a:avLst>
              <a:gd name="adj" fmla="val 9756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9" name="Text 6"/>
          <p:cNvSpPr/>
          <p:nvPr/>
        </p:nvSpPr>
        <p:spPr>
          <a:xfrm>
            <a:off x="3116711" y="948616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kern="0" spc="1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SEX</a:t>
            </a:r>
            <a:endParaRPr lang="en-US" sz="950" dirty="0"/>
          </a:p>
        </p:txBody>
      </p:sp>
      <p:sp>
        <p:nvSpPr>
          <p:cNvPr id="10" name="Text 7"/>
          <p:cNvSpPr/>
          <p:nvPr/>
        </p:nvSpPr>
        <p:spPr>
          <a:xfrm>
            <a:off x="3079233" y="1140886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Male</a:t>
            </a:r>
            <a:endParaRPr lang="en-US" sz="1500" dirty="0"/>
          </a:p>
        </p:txBody>
      </p:sp>
      <p:sp>
        <p:nvSpPr>
          <p:cNvPr id="11" name="Shape 8"/>
          <p:cNvSpPr/>
          <p:nvPr/>
        </p:nvSpPr>
        <p:spPr>
          <a:xfrm>
            <a:off x="330364" y="1668927"/>
            <a:ext cx="2514600" cy="749808"/>
          </a:xfrm>
          <a:prstGeom prst="roundRect">
            <a:avLst>
              <a:gd name="adj" fmla="val 9756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9"/>
          <p:cNvSpPr/>
          <p:nvPr/>
        </p:nvSpPr>
        <p:spPr>
          <a:xfrm>
            <a:off x="480060" y="1755648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kern="0" spc="1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BIRTH PLACE</a:t>
            </a:r>
            <a:endParaRPr lang="en-US" sz="950" dirty="0"/>
          </a:p>
        </p:txBody>
      </p:sp>
      <p:sp>
        <p:nvSpPr>
          <p:cNvPr id="13" name="Text 10"/>
          <p:cNvSpPr/>
          <p:nvPr/>
        </p:nvSpPr>
        <p:spPr>
          <a:xfrm>
            <a:off x="500708" y="1933219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Isfahan</a:t>
            </a:r>
            <a:endParaRPr lang="en-US" sz="1500" dirty="0"/>
          </a:p>
        </p:txBody>
      </p:sp>
      <p:sp>
        <p:nvSpPr>
          <p:cNvPr id="14" name="Shape 11"/>
          <p:cNvSpPr/>
          <p:nvPr/>
        </p:nvSpPr>
        <p:spPr>
          <a:xfrm>
            <a:off x="2971497" y="1712141"/>
            <a:ext cx="2514600" cy="749808"/>
          </a:xfrm>
          <a:prstGeom prst="roundRect">
            <a:avLst>
              <a:gd name="adj" fmla="val 9756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5" name="Text 12"/>
          <p:cNvSpPr/>
          <p:nvPr/>
        </p:nvSpPr>
        <p:spPr>
          <a:xfrm>
            <a:off x="3116711" y="1714352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kern="0" spc="1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OCCUPATION</a:t>
            </a:r>
            <a:endParaRPr lang="en-US" sz="950" dirty="0"/>
          </a:p>
        </p:txBody>
      </p:sp>
      <p:sp>
        <p:nvSpPr>
          <p:cNvPr id="16" name="Text 13"/>
          <p:cNvSpPr/>
          <p:nvPr/>
        </p:nvSpPr>
        <p:spPr>
          <a:xfrm>
            <a:off x="3112229" y="1922453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Self-employed</a:t>
            </a:r>
            <a:endParaRPr lang="en-US" sz="1500" dirty="0"/>
          </a:p>
        </p:txBody>
      </p:sp>
      <p:sp>
        <p:nvSpPr>
          <p:cNvPr id="17" name="Shape 14"/>
          <p:cNvSpPr/>
          <p:nvPr/>
        </p:nvSpPr>
        <p:spPr>
          <a:xfrm>
            <a:off x="320040" y="2459736"/>
            <a:ext cx="2514600" cy="749808"/>
          </a:xfrm>
          <a:prstGeom prst="roundRect">
            <a:avLst>
              <a:gd name="adj" fmla="val 9756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8" name="Text 15"/>
          <p:cNvSpPr/>
          <p:nvPr/>
        </p:nvSpPr>
        <p:spPr>
          <a:xfrm>
            <a:off x="459441" y="2477287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kern="0" spc="1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EDUCATION</a:t>
            </a:r>
            <a:endParaRPr lang="en-US" sz="950" dirty="0"/>
          </a:p>
        </p:txBody>
      </p:sp>
      <p:sp>
        <p:nvSpPr>
          <p:cNvPr id="19" name="Text 16"/>
          <p:cNvSpPr/>
          <p:nvPr/>
        </p:nvSpPr>
        <p:spPr>
          <a:xfrm>
            <a:off x="459441" y="2656037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Diploma</a:t>
            </a:r>
            <a:endParaRPr lang="en-US" sz="1500" dirty="0"/>
          </a:p>
        </p:txBody>
      </p:sp>
      <p:sp>
        <p:nvSpPr>
          <p:cNvPr id="20" name="Shape 17"/>
          <p:cNvSpPr/>
          <p:nvPr/>
        </p:nvSpPr>
        <p:spPr>
          <a:xfrm>
            <a:off x="2957940" y="2544883"/>
            <a:ext cx="2514600" cy="749808"/>
          </a:xfrm>
          <a:prstGeom prst="roundRect">
            <a:avLst>
              <a:gd name="adj" fmla="val 9756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1" name="Text 18"/>
          <p:cNvSpPr/>
          <p:nvPr/>
        </p:nvSpPr>
        <p:spPr>
          <a:xfrm>
            <a:off x="3079233" y="2549013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kern="0" spc="1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MARITAL STATUS</a:t>
            </a:r>
            <a:endParaRPr lang="en-US" sz="950" dirty="0"/>
          </a:p>
        </p:txBody>
      </p:sp>
      <p:sp>
        <p:nvSpPr>
          <p:cNvPr id="22" name="Text 19"/>
          <p:cNvSpPr/>
          <p:nvPr/>
        </p:nvSpPr>
        <p:spPr>
          <a:xfrm>
            <a:off x="3090733" y="2722749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</a:t>
            </a:r>
            <a:endParaRPr lang="en-US" sz="1500" dirty="0"/>
          </a:p>
        </p:txBody>
      </p:sp>
      <p:sp>
        <p:nvSpPr>
          <p:cNvPr id="23" name="Shape 20"/>
          <p:cNvSpPr/>
          <p:nvPr/>
        </p:nvSpPr>
        <p:spPr>
          <a:xfrm>
            <a:off x="340688" y="3268243"/>
            <a:ext cx="2514600" cy="749808"/>
          </a:xfrm>
          <a:prstGeom prst="roundRect">
            <a:avLst>
              <a:gd name="adj" fmla="val 9756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4" name="Text 21"/>
          <p:cNvSpPr/>
          <p:nvPr/>
        </p:nvSpPr>
        <p:spPr>
          <a:xfrm>
            <a:off x="402102" y="3294691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kern="0" spc="1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SOCIOECONOMIC status</a:t>
            </a:r>
            <a:endParaRPr lang="en-US" sz="950" dirty="0"/>
          </a:p>
        </p:txBody>
      </p:sp>
      <p:sp>
        <p:nvSpPr>
          <p:cNvPr id="25" name="Text 22"/>
          <p:cNvSpPr/>
          <p:nvPr/>
        </p:nvSpPr>
        <p:spPr>
          <a:xfrm>
            <a:off x="444250" y="3478555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Moderate</a:t>
            </a:r>
            <a:endParaRPr lang="en-US" sz="1500" dirty="0"/>
          </a:p>
        </p:txBody>
      </p:sp>
      <p:sp>
        <p:nvSpPr>
          <p:cNvPr id="26" name="Shape 23"/>
          <p:cNvSpPr/>
          <p:nvPr/>
        </p:nvSpPr>
        <p:spPr>
          <a:xfrm>
            <a:off x="2934602" y="3306048"/>
            <a:ext cx="2514600" cy="749808"/>
          </a:xfrm>
          <a:prstGeom prst="roundRect">
            <a:avLst>
              <a:gd name="adj" fmla="val 9756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7" name="Text 24"/>
          <p:cNvSpPr/>
          <p:nvPr/>
        </p:nvSpPr>
        <p:spPr>
          <a:xfrm>
            <a:off x="3102242" y="3377625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kern="0" spc="1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House classification</a:t>
            </a:r>
            <a:endParaRPr lang="en-US" sz="950" dirty="0"/>
          </a:p>
        </p:txBody>
      </p:sp>
      <p:sp>
        <p:nvSpPr>
          <p:cNvPr id="28" name="Text 25"/>
          <p:cNvSpPr/>
          <p:nvPr/>
        </p:nvSpPr>
        <p:spPr>
          <a:xfrm>
            <a:off x="3131517" y="3606225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Philosophical</a:t>
            </a:r>
            <a:endParaRPr lang="en-US" sz="1500" dirty="0"/>
          </a:p>
        </p:txBody>
      </p:sp>
      <p:sp>
        <p:nvSpPr>
          <p:cNvPr id="29" name="Shape 26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0" name="Text 27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DATA &amp; HISTORY</a:t>
            </a:r>
            <a:endParaRPr lang="en-US" sz="900" dirty="0"/>
          </a:p>
        </p:txBody>
      </p:sp>
      <p:sp>
        <p:nvSpPr>
          <p:cNvPr id="31" name="Text 2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1000" dirty="0"/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0558" y="886968"/>
            <a:ext cx="2568374" cy="3909060"/>
          </a:xfrm>
          <a:prstGeom prst="rect">
            <a:avLst/>
          </a:prstGeom>
        </p:spPr>
      </p:pic>
      <p:sp>
        <p:nvSpPr>
          <p:cNvPr id="33" name="Shape 8"/>
          <p:cNvSpPr/>
          <p:nvPr/>
        </p:nvSpPr>
        <p:spPr>
          <a:xfrm>
            <a:off x="299421" y="4105656"/>
            <a:ext cx="2514600" cy="749808"/>
          </a:xfrm>
          <a:prstGeom prst="roundRect">
            <a:avLst>
              <a:gd name="adj" fmla="val 9756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6" name="Text 24"/>
          <p:cNvSpPr/>
          <p:nvPr/>
        </p:nvSpPr>
        <p:spPr>
          <a:xfrm rot="10800000" flipH="1" flipV="1">
            <a:off x="402102" y="4105656"/>
            <a:ext cx="1780659" cy="2503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50" kern="0" spc="15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motivation</a:t>
            </a:r>
            <a:endParaRPr lang="en-US" sz="950" dirty="0"/>
          </a:p>
        </p:txBody>
      </p:sp>
      <p:sp>
        <p:nvSpPr>
          <p:cNvPr id="37" name="Text 25"/>
          <p:cNvSpPr/>
          <p:nvPr/>
        </p:nvSpPr>
        <p:spPr>
          <a:xfrm rot="10800000" flipV="1">
            <a:off x="500707" y="4356033"/>
            <a:ext cx="1839368" cy="19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cs typeface="Calibri" pitchFamily="34" charset="-120"/>
              </a:rPr>
              <a:t>Internal</a:t>
            </a:r>
            <a:endParaRPr lang="en-US" sz="1500" dirty="0"/>
          </a:p>
        </p:txBody>
      </p:sp>
      <p:sp>
        <p:nvSpPr>
          <p:cNvPr id="38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Chief Complaint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914400" y="1051560"/>
            <a:ext cx="10972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0" dirty="0">
                <a:solidFill>
                  <a:srgbClr val="2DD4B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</a:t>
            </a:r>
            <a:endParaRPr lang="en-US" sz="9600" dirty="0"/>
          </a:p>
        </p:txBody>
      </p:sp>
      <p:sp>
        <p:nvSpPr>
          <p:cNvPr id="4" name="Shape 2"/>
          <p:cNvSpPr/>
          <p:nvPr/>
        </p:nvSpPr>
        <p:spPr>
          <a:xfrm>
            <a:off x="1280160" y="1819509"/>
            <a:ext cx="6309360" cy="1234440"/>
          </a:xfrm>
          <a:prstGeom prst="roundRect">
            <a:avLst>
              <a:gd name="adj" fmla="val 8889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1554480" y="1874520"/>
            <a:ext cx="60350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 rtl="1">
              <a:buNone/>
            </a:pPr>
            <a:r>
              <a:rPr lang="fa-IR" altLang="en-US" sz="2000" b="1" dirty="0">
                <a:solidFill>
                  <a:srgbClr val="F2F5FA"/>
                </a:solidFill>
                <a:latin typeface="Tahoma" pitchFamily="34" charset="0"/>
                <a:ea typeface="Tahoma" pitchFamily="34" charset="-122"/>
                <a:cs typeface="Tahoma" pitchFamily="34" charset="-120"/>
              </a:rPr>
              <a:t>نمی‌خوام تخریب دندان‌هام از این بیشتر بشه</a:t>
            </a:r>
            <a:endParaRPr lang="fa-IR" sz="2000" dirty="0"/>
          </a:p>
        </p:txBody>
      </p:sp>
      <p:sp>
        <p:nvSpPr>
          <p:cNvPr id="6" name="Text 4"/>
          <p:cNvSpPr/>
          <p:nvPr/>
        </p:nvSpPr>
        <p:spPr>
          <a:xfrm>
            <a:off x="1417320" y="3246120"/>
            <a:ext cx="6309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417320" y="3794760"/>
            <a:ext cx="6309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DATA &amp; HISTORY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10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092" y="2926080"/>
            <a:ext cx="4027495" cy="1809226"/>
          </a:xfrm>
          <a:prstGeom prst="rect">
            <a:avLst/>
          </a:prstGeom>
        </p:spPr>
      </p:pic>
      <p:sp>
        <p:nvSpPr>
          <p:cNvPr id="12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Medical History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3977640" cy="1554480"/>
          </a:xfrm>
          <a:prstGeom prst="roundRect">
            <a:avLst>
              <a:gd name="adj" fmla="val 5882"/>
            </a:avLst>
          </a:prstGeom>
          <a:solidFill>
            <a:srgbClr val="1B2839"/>
          </a:solidFill>
          <a:ln w="12700">
            <a:solidFill>
              <a:srgbClr val="E8B84B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713232" y="1234440"/>
            <a:ext cx="3474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 FINDING</a:t>
            </a: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713232" y="1517904"/>
            <a:ext cx="3474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Hypothyroidism</a:t>
            </a:r>
            <a:endParaRPr lang="en-US" sz="2100" dirty="0"/>
          </a:p>
        </p:txBody>
      </p:sp>
      <p:sp>
        <p:nvSpPr>
          <p:cNvPr id="6" name="Text 4"/>
          <p:cNvSpPr/>
          <p:nvPr/>
        </p:nvSpPr>
        <p:spPr>
          <a:xfrm>
            <a:off x="713232" y="1956816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Medically controlled — no contraindication to prosthodontic treatment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4709160" y="1051560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4837176" y="1051560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Cardiovascular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6190488" y="1051560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6766560" y="1051560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6894576" y="1051560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Hematologic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8247888" y="1051560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4709160" y="1764792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4837176" y="1764792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Pulmonary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6190488" y="1764792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6766560" y="1764792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6894576" y="1764792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Gastrointestinal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8247888" y="1764792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709160" y="2478024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4837176" y="2478024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Renal / Genitourinary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6190488" y="2478024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6766560" y="2478024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3" name="Text 21"/>
          <p:cNvSpPr/>
          <p:nvPr/>
        </p:nvSpPr>
        <p:spPr>
          <a:xfrm>
            <a:off x="6894576" y="2478024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Neurologic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8247888" y="2478024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4709160" y="3191256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4837176" y="3191256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Infectious diseases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6190488" y="3191256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6766560" y="3191256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9" name="Text 27"/>
          <p:cNvSpPr/>
          <p:nvPr/>
        </p:nvSpPr>
        <p:spPr>
          <a:xfrm>
            <a:off x="6894576" y="3191256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Allergies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8247888" y="3191256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31" name="Shape 29"/>
          <p:cNvSpPr/>
          <p:nvPr/>
        </p:nvSpPr>
        <p:spPr>
          <a:xfrm>
            <a:off x="4709160" y="3904488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2" name="Text 30"/>
          <p:cNvSpPr/>
          <p:nvPr/>
        </p:nvSpPr>
        <p:spPr>
          <a:xfrm>
            <a:off x="4837176" y="3904488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Medications (other)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6190488" y="3904488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34" name="Shape 32"/>
          <p:cNvSpPr/>
          <p:nvPr/>
        </p:nvSpPr>
        <p:spPr>
          <a:xfrm>
            <a:off x="6766560" y="3904488"/>
            <a:ext cx="1920240" cy="566928"/>
          </a:xfrm>
          <a:prstGeom prst="roundRect">
            <a:avLst>
              <a:gd name="adj" fmla="val 12903"/>
            </a:avLst>
          </a:prstGeom>
          <a:solidFill>
            <a:srgbClr val="16202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5" name="Text 33"/>
          <p:cNvSpPr/>
          <p:nvPr/>
        </p:nvSpPr>
        <p:spPr>
          <a:xfrm>
            <a:off x="6894576" y="3904488"/>
            <a:ext cx="1417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Habits (smoking…)</a:t>
            </a:r>
            <a:endParaRPr lang="en-US" sz="1050" dirty="0"/>
          </a:p>
        </p:txBody>
      </p:sp>
      <p:sp>
        <p:nvSpPr>
          <p:cNvPr id="36" name="Text 34"/>
          <p:cNvSpPr/>
          <p:nvPr/>
        </p:nvSpPr>
        <p:spPr>
          <a:xfrm>
            <a:off x="8247888" y="3904488"/>
            <a:ext cx="384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(−)</a:t>
            </a:r>
            <a:endParaRPr lang="en-US" sz="1200" dirty="0"/>
          </a:p>
        </p:txBody>
      </p:sp>
      <p:sp>
        <p:nvSpPr>
          <p:cNvPr id="37" name="Text 35"/>
          <p:cNvSpPr/>
          <p:nvPr/>
        </p:nvSpPr>
        <p:spPr>
          <a:xfrm>
            <a:off x="457200" y="2916936"/>
            <a:ext cx="3642852" cy="20391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i="1" dirty="0">
                <a:solidFill>
                  <a:srgbClr val="5A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other systemic diseases reviewed and negative</a:t>
            </a:r>
            <a:endParaRPr lang="en-US" sz="3200" dirty="0"/>
          </a:p>
        </p:txBody>
      </p:sp>
      <p:sp>
        <p:nvSpPr>
          <p:cNvPr id="38" name="Shape 36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9" name="Text 37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DATA &amp; HISTORY</a:t>
            </a:r>
            <a:endParaRPr lang="en-US" sz="900" dirty="0"/>
          </a:p>
        </p:txBody>
      </p:sp>
      <p:sp>
        <p:nvSpPr>
          <p:cNvPr id="40" name="Text 3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1000" dirty="0"/>
          </a:p>
        </p:txBody>
      </p:sp>
      <p:sp>
        <p:nvSpPr>
          <p:cNvPr id="41" name="Rectangle 1"/>
          <p:cNvSpPr>
            <a:spLocks noChangeArrowheads="1"/>
          </p:cNvSpPr>
          <p:nvPr/>
        </p:nvSpPr>
        <p:spPr bwMode="auto">
          <a:xfrm>
            <a:off x="0" y="0"/>
            <a:ext cx="0" cy="45720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Calibri"/>
                <a:cs typeface="Arial" panose="020B0604020202020204" pitchFamily="34" charset="0"/>
              </a:rPr>
              <a:t>Systemic diseases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2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Dental History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30352" y="1132774"/>
            <a:ext cx="3569700" cy="1298448"/>
          </a:xfrm>
          <a:prstGeom prst="roundRect">
            <a:avLst>
              <a:gd name="adj" fmla="val 6338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804672" y="1271016"/>
            <a:ext cx="74980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PREVIOUS RESTORATIONS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804672" y="1527048"/>
            <a:ext cx="7498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530352" y="2675274"/>
            <a:ext cx="3551412" cy="786384"/>
          </a:xfrm>
          <a:prstGeom prst="roundRect">
            <a:avLst>
              <a:gd name="adj" fmla="val 10465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804672" y="2734056"/>
            <a:ext cx="74980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CARIES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804672" y="2990088"/>
            <a:ext cx="7498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548640" y="3695258"/>
            <a:ext cx="3551412" cy="822960"/>
          </a:xfrm>
          <a:prstGeom prst="roundRect">
            <a:avLst>
              <a:gd name="adj" fmla="val 10465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804672" y="3685032"/>
            <a:ext cx="74980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E27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MISSING TEETH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804672" y="4636008"/>
            <a:ext cx="74980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DATA &amp; HISTORY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10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3FC24C3-4078-4590-78A7-C088ECEC61CD}"/>
              </a:ext>
            </a:extLst>
          </p:cNvPr>
          <p:cNvCxnSpPr/>
          <p:nvPr/>
        </p:nvCxnSpPr>
        <p:spPr>
          <a:xfrm flipV="1">
            <a:off x="2076675" y="1704998"/>
            <a:ext cx="0" cy="726224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D48AFD8-0311-667B-6513-CAD2302BC524}"/>
              </a:ext>
            </a:extLst>
          </p:cNvPr>
          <p:cNvCxnSpPr/>
          <p:nvPr/>
        </p:nvCxnSpPr>
        <p:spPr>
          <a:xfrm>
            <a:off x="1065617" y="2028943"/>
            <a:ext cx="1904378" cy="0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943899" y="1703677"/>
            <a:ext cx="2536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7 5 4 2 1       2 3 4 5 67</a:t>
            </a:r>
          </a:p>
          <a:p>
            <a:r>
              <a:rPr lang="en-US" dirty="0">
                <a:solidFill>
                  <a:schemeClr val="bg1"/>
                </a:solidFill>
              </a:rPr>
              <a:t>  7 6 5 4 1     1 4 5 6 </a:t>
            </a: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4854264" y="2741314"/>
            <a:ext cx="3222473" cy="2056844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4854264" y="224594"/>
            <a:ext cx="3155839" cy="239893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4980FB1-0E01-E647-DA73-83F1CB17C4FD}"/>
              </a:ext>
            </a:extLst>
          </p:cNvPr>
          <p:cNvCxnSpPr/>
          <p:nvPr/>
        </p:nvCxnSpPr>
        <p:spPr>
          <a:xfrm flipH="1" flipV="1">
            <a:off x="2076675" y="2815270"/>
            <a:ext cx="1" cy="519545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4980FB1-0E01-E647-DA73-83F1CB17C4FD}"/>
              </a:ext>
            </a:extLst>
          </p:cNvPr>
          <p:cNvCxnSpPr/>
          <p:nvPr/>
        </p:nvCxnSpPr>
        <p:spPr>
          <a:xfrm flipH="1" flipV="1">
            <a:off x="2051710" y="3894839"/>
            <a:ext cx="1" cy="549146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8D6469FF-BAB0-C021-2F4F-623036C5AFB6}"/>
              </a:ext>
            </a:extLst>
          </p:cNvPr>
          <p:cNvCxnSpPr/>
          <p:nvPr/>
        </p:nvCxnSpPr>
        <p:spPr>
          <a:xfrm>
            <a:off x="1259552" y="3046682"/>
            <a:ext cx="1634247" cy="0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8D6469FF-BAB0-C021-2F4F-623036C5AFB6}"/>
              </a:ext>
            </a:extLst>
          </p:cNvPr>
          <p:cNvCxnSpPr/>
          <p:nvPr/>
        </p:nvCxnSpPr>
        <p:spPr>
          <a:xfrm>
            <a:off x="1335748" y="4169412"/>
            <a:ext cx="1634247" cy="0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1170038" y="2755168"/>
            <a:ext cx="17999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  7 4 2 1        2  6</a:t>
            </a:r>
          </a:p>
          <a:p>
            <a:r>
              <a:rPr lang="en-US" dirty="0">
                <a:solidFill>
                  <a:schemeClr val="bg1"/>
                </a:solidFill>
              </a:rPr>
              <a:t>     6 5                4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1514168" y="3845705"/>
            <a:ext cx="137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2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Dental History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29768" y="1132774"/>
            <a:ext cx="3670284" cy="1298448"/>
          </a:xfrm>
          <a:prstGeom prst="roundRect">
            <a:avLst>
              <a:gd name="adj" fmla="val 6338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656958" y="1271016"/>
            <a:ext cx="74980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Endodontic treatment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804672" y="1527048"/>
            <a:ext cx="7498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411480" y="2596895"/>
            <a:ext cx="3670284" cy="1235697"/>
          </a:xfrm>
          <a:prstGeom prst="roundRect">
            <a:avLst>
              <a:gd name="adj" fmla="val 10465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656958" y="2734056"/>
            <a:ext cx="74980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E8B84B"/>
                </a:solidFill>
                <a:latin typeface="Calibri" pitchFamily="34" charset="0"/>
                <a:cs typeface="Calibri" pitchFamily="34" charset="-120"/>
              </a:rPr>
              <a:t>Full contour crown  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804672" y="2990088"/>
            <a:ext cx="7498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04672" y="4636008"/>
            <a:ext cx="74980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DATA &amp; HISTORY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09</a:t>
            </a:r>
            <a:endParaRPr lang="en-US" sz="10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3FC24C3-4078-4590-78A7-C088ECEC61CD}"/>
              </a:ext>
            </a:extLst>
          </p:cNvPr>
          <p:cNvCxnSpPr>
            <a:cxnSpLocks/>
          </p:cNvCxnSpPr>
          <p:nvPr/>
        </p:nvCxnSpPr>
        <p:spPr>
          <a:xfrm flipV="1">
            <a:off x="3138790" y="1571353"/>
            <a:ext cx="0" cy="726224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D48AFD8-0311-667B-6513-CAD2302BC524}"/>
              </a:ext>
            </a:extLst>
          </p:cNvPr>
          <p:cNvCxnSpPr>
            <a:cxnSpLocks/>
          </p:cNvCxnSpPr>
          <p:nvPr/>
        </p:nvCxnSpPr>
        <p:spPr>
          <a:xfrm>
            <a:off x="2375504" y="1895298"/>
            <a:ext cx="1521580" cy="0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885070" y="1595980"/>
            <a:ext cx="2207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          7  5            5</a:t>
            </a:r>
          </a:p>
          <a:p>
            <a:r>
              <a:rPr lang="en-US" dirty="0">
                <a:solidFill>
                  <a:schemeClr val="bg1"/>
                </a:solidFill>
              </a:rPr>
              <a:t>              7             5 6  </a:t>
            </a: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4854264" y="2741314"/>
            <a:ext cx="3222473" cy="2056844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4854264" y="224594"/>
            <a:ext cx="3155839" cy="2398930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8D6469FF-BAB0-C021-2F4F-623036C5AFB6}"/>
              </a:ext>
            </a:extLst>
          </p:cNvPr>
          <p:cNvCxnSpPr/>
          <p:nvPr/>
        </p:nvCxnSpPr>
        <p:spPr>
          <a:xfrm>
            <a:off x="2287461" y="3312383"/>
            <a:ext cx="1634247" cy="0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2517762" y="3000642"/>
            <a:ext cx="15909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7  5         5</a:t>
            </a:r>
          </a:p>
          <a:p>
            <a:r>
              <a:rPr lang="en-US" dirty="0">
                <a:solidFill>
                  <a:schemeClr val="bg1"/>
                </a:solidFill>
              </a:rPr>
              <a:t> 7             5 6 </a:t>
            </a:r>
          </a:p>
        </p:txBody>
      </p:sp>
      <p:sp>
        <p:nvSpPr>
          <p:cNvPr id="3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0E2B1AF-A81C-BB95-25E7-A589FF36AFB2}"/>
              </a:ext>
            </a:extLst>
          </p:cNvPr>
          <p:cNvCxnSpPr>
            <a:cxnSpLocks/>
          </p:cNvCxnSpPr>
          <p:nvPr/>
        </p:nvCxnSpPr>
        <p:spPr>
          <a:xfrm flipV="1">
            <a:off x="3154030" y="2920749"/>
            <a:ext cx="0" cy="726224"/>
          </a:xfrm>
          <a:prstGeom prst="line">
            <a:avLst/>
          </a:prstGeom>
          <a:ln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37019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66560" y="2651760"/>
            <a:ext cx="4023360" cy="4023360"/>
          </a:xfrm>
          <a:prstGeom prst="ellipse">
            <a:avLst/>
          </a:prstGeom>
          <a:ln w="15875">
            <a:solidFill>
              <a:srgbClr val="2DD4B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-1463040" y="-1737360"/>
            <a:ext cx="3291840" cy="3291840"/>
          </a:xfrm>
          <a:prstGeom prst="ellipse">
            <a:avLst/>
          </a:prstGeom>
          <a:ln w="12700">
            <a:solidFill>
              <a:srgbClr val="E8B84B">
                <a:alpha val="38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566928" y="1078992"/>
            <a:ext cx="30175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0" b="1" dirty="0">
                <a:solidFill>
                  <a:srgbClr val="1D2C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3000" dirty="0"/>
          </a:p>
        </p:txBody>
      </p:sp>
      <p:sp>
        <p:nvSpPr>
          <p:cNvPr id="5" name="Text 3"/>
          <p:cNvSpPr/>
          <p:nvPr/>
        </p:nvSpPr>
        <p:spPr>
          <a:xfrm>
            <a:off x="658368" y="187452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kern="0" spc="3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02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2157984"/>
            <a:ext cx="58521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Clinical Examination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5120640" y="3246120"/>
            <a:ext cx="365760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03200" indent="-203200">
              <a:spcAft>
                <a:spcPts val="500"/>
              </a:spcAft>
              <a:buSzPct val="100000"/>
              <a:buChar char="—"/>
            </a:pPr>
            <a:r>
              <a:rPr lang="en-US" sz="24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2400" dirty="0"/>
          </a:p>
          <a:p>
            <a:pPr marL="203200" indent="-203200">
              <a:spcAft>
                <a:spcPts val="500"/>
              </a:spcAft>
              <a:buSzPct val="100000"/>
              <a:buChar char="—"/>
            </a:pPr>
            <a:r>
              <a:rPr lang="en-US" sz="24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</a:t>
            </a:r>
            <a:endParaRPr lang="en-US" sz="10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8442" y="601345"/>
            <a:ext cx="1881916" cy="2820670"/>
          </a:xfrm>
          <a:prstGeom prst="rect">
            <a:avLst/>
          </a:prstGeom>
        </p:spPr>
      </p:pic>
      <p:sp>
        <p:nvSpPr>
          <p:cNvPr id="1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Masticatory Muscle Examination</a:t>
            </a:r>
            <a:endParaRPr lang="en-US" sz="2600" dirty="0"/>
          </a:p>
        </p:txBody>
      </p:sp>
      <p:pic>
        <p:nvPicPr>
          <p:cNvPr id="6" name="Image 1" descr="assets/muscle2.jpg"/>
          <p:cNvPicPr>
            <a:picLocks noChangeAspect="1"/>
          </p:cNvPicPr>
          <p:nvPr/>
        </p:nvPicPr>
        <p:blipFill rotWithShape="1">
          <a:blip r:embed="rId3"/>
          <a:srcRect l="19981" t="-1698" r="14749" b="2523"/>
          <a:stretch/>
        </p:blipFill>
        <p:spPr>
          <a:xfrm>
            <a:off x="2942549" y="769771"/>
            <a:ext cx="1823053" cy="1846009"/>
          </a:xfrm>
          <a:prstGeom prst="rect">
            <a:avLst/>
          </a:prstGeom>
        </p:spPr>
      </p:pic>
      <p:pic>
        <p:nvPicPr>
          <p:cNvPr id="10" name="Image 3" descr="assets/muscle4.jpg"/>
          <p:cNvPicPr>
            <a:picLocks noChangeAspect="1"/>
          </p:cNvPicPr>
          <p:nvPr/>
        </p:nvPicPr>
        <p:blipFill rotWithShape="1">
          <a:blip r:embed="rId4"/>
          <a:srcRect l="11492" r="25224"/>
          <a:stretch/>
        </p:blipFill>
        <p:spPr>
          <a:xfrm>
            <a:off x="2819400" y="2780588"/>
            <a:ext cx="1981806" cy="2087002"/>
          </a:xfrm>
          <a:prstGeom prst="rect">
            <a:avLst/>
          </a:prstGeom>
        </p:spPr>
      </p:pic>
      <p:sp>
        <p:nvSpPr>
          <p:cNvPr id="11" name="Shape 5"/>
          <p:cNvSpPr/>
          <p:nvPr/>
        </p:nvSpPr>
        <p:spPr>
          <a:xfrm>
            <a:off x="6035040" y="1371600"/>
            <a:ext cx="2697480" cy="2651760"/>
          </a:xfrm>
          <a:prstGeom prst="roundRect">
            <a:avLst>
              <a:gd name="adj" fmla="val 3103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6"/>
          <p:cNvSpPr/>
          <p:nvPr/>
        </p:nvSpPr>
        <p:spPr>
          <a:xfrm>
            <a:off x="6263640" y="1536192"/>
            <a:ext cx="2240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3" name="Text 7"/>
          <p:cNvSpPr/>
          <p:nvPr/>
        </p:nvSpPr>
        <p:spPr>
          <a:xfrm>
            <a:off x="6291072" y="1874520"/>
            <a:ext cx="219456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pain on palpation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tenderness to palpation</a:t>
            </a:r>
            <a:endParaRPr lang="en-US" sz="1300" dirty="0"/>
          </a:p>
        </p:txBody>
      </p:sp>
      <p:sp>
        <p:nvSpPr>
          <p:cNvPr id="14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5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7" name="Text 11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11</a:t>
            </a:r>
            <a:endParaRPr lang="en-US" sz="1000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78" t="1646" r="24008" b="-911"/>
          <a:stretch/>
        </p:blipFill>
        <p:spPr>
          <a:xfrm>
            <a:off x="670941" y="2780588"/>
            <a:ext cx="1888789" cy="2052016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941" y="769771"/>
            <a:ext cx="1966206" cy="1850966"/>
          </a:xfrm>
          <a:prstGeom prst="rect">
            <a:avLst/>
          </a:prstGeom>
        </p:spPr>
      </p:pic>
      <p:sp>
        <p:nvSpPr>
          <p:cNvPr id="2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4106288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Masticatory Muscle Examination</a:t>
            </a:r>
            <a:endParaRPr lang="en-US" sz="2600" dirty="0"/>
          </a:p>
        </p:txBody>
      </p:sp>
      <p:sp>
        <p:nvSpPr>
          <p:cNvPr id="11" name="Shape 5"/>
          <p:cNvSpPr/>
          <p:nvPr/>
        </p:nvSpPr>
        <p:spPr>
          <a:xfrm>
            <a:off x="6086168" y="1145286"/>
            <a:ext cx="2697480" cy="3379818"/>
          </a:xfrm>
          <a:prstGeom prst="roundRect">
            <a:avLst>
              <a:gd name="adj" fmla="val 3103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6"/>
          <p:cNvSpPr/>
          <p:nvPr/>
        </p:nvSpPr>
        <p:spPr>
          <a:xfrm>
            <a:off x="6283230" y="1321136"/>
            <a:ext cx="241775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3" name="Text 7"/>
          <p:cNvSpPr/>
          <p:nvPr/>
        </p:nvSpPr>
        <p:spPr>
          <a:xfrm>
            <a:off x="6353570" y="1748556"/>
            <a:ext cx="2399464" cy="1872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pain on palpation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tenderness to palpation</a:t>
            </a:r>
            <a:endParaRPr lang="en-US" sz="1300" dirty="0"/>
          </a:p>
        </p:txBody>
      </p:sp>
      <p:sp>
        <p:nvSpPr>
          <p:cNvPr id="14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5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7" name="Text 11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12</a:t>
            </a:r>
            <a:endParaRPr lang="en-US" sz="1000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97" t="4298" r="24293"/>
          <a:stretch/>
        </p:blipFill>
        <p:spPr>
          <a:xfrm>
            <a:off x="206907" y="1145286"/>
            <a:ext cx="2474558" cy="335836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9" r="6748" b="4352"/>
          <a:stretch/>
        </p:blipFill>
        <p:spPr>
          <a:xfrm>
            <a:off x="2758476" y="1145287"/>
            <a:ext cx="3029676" cy="3358158"/>
          </a:xfrm>
          <a:prstGeom prst="rect">
            <a:avLst/>
          </a:prstGeom>
        </p:spPr>
      </p:pic>
      <p:sp>
        <p:nvSpPr>
          <p:cNvPr id="21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14178737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Masticatory Muscle Examination</a:t>
            </a:r>
            <a:endParaRPr lang="en-US" sz="2600" dirty="0"/>
          </a:p>
        </p:txBody>
      </p:sp>
      <p:sp>
        <p:nvSpPr>
          <p:cNvPr id="11" name="Shape 5"/>
          <p:cNvSpPr/>
          <p:nvPr/>
        </p:nvSpPr>
        <p:spPr>
          <a:xfrm>
            <a:off x="5871824" y="909459"/>
            <a:ext cx="2697480" cy="3449943"/>
          </a:xfrm>
          <a:prstGeom prst="roundRect">
            <a:avLst>
              <a:gd name="adj" fmla="val 3103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6"/>
          <p:cNvSpPr/>
          <p:nvPr/>
        </p:nvSpPr>
        <p:spPr>
          <a:xfrm>
            <a:off x="6116798" y="1110774"/>
            <a:ext cx="2211275" cy="266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3" name="Text 7"/>
          <p:cNvSpPr/>
          <p:nvPr/>
        </p:nvSpPr>
        <p:spPr>
          <a:xfrm>
            <a:off x="6171498" y="1462732"/>
            <a:ext cx="219456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pain on palpation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tenderness to palpation</a:t>
            </a:r>
            <a:endParaRPr lang="en-US" sz="1300" dirty="0"/>
          </a:p>
        </p:txBody>
      </p:sp>
      <p:sp>
        <p:nvSpPr>
          <p:cNvPr id="14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5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7" name="Text 11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13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692" y="909459"/>
            <a:ext cx="3597896" cy="3449943"/>
          </a:xfrm>
          <a:prstGeom prst="rect">
            <a:avLst/>
          </a:prstGeom>
        </p:spPr>
      </p:pic>
      <p:sp>
        <p:nvSpPr>
          <p:cNvPr id="18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20977037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Masticatory Muscle Examination</a:t>
            </a:r>
            <a:endParaRPr lang="en-US" sz="2600" dirty="0"/>
          </a:p>
        </p:txBody>
      </p:sp>
      <p:sp>
        <p:nvSpPr>
          <p:cNvPr id="11" name="Shape 5"/>
          <p:cNvSpPr/>
          <p:nvPr/>
        </p:nvSpPr>
        <p:spPr>
          <a:xfrm>
            <a:off x="5966460" y="1379568"/>
            <a:ext cx="2697480" cy="2779906"/>
          </a:xfrm>
          <a:prstGeom prst="roundRect">
            <a:avLst>
              <a:gd name="adj" fmla="val 3103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6"/>
          <p:cNvSpPr/>
          <p:nvPr/>
        </p:nvSpPr>
        <p:spPr>
          <a:xfrm>
            <a:off x="6263640" y="1536192"/>
            <a:ext cx="2240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3" name="Text 7"/>
          <p:cNvSpPr/>
          <p:nvPr/>
        </p:nvSpPr>
        <p:spPr>
          <a:xfrm>
            <a:off x="6291072" y="1874520"/>
            <a:ext cx="219456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pain on palpation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tenderness to palpation</a:t>
            </a:r>
            <a:endParaRPr lang="en-US" sz="1300" dirty="0"/>
          </a:p>
        </p:txBody>
      </p:sp>
      <p:sp>
        <p:nvSpPr>
          <p:cNvPr id="14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5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7" name="Text 11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14</a:t>
            </a:r>
            <a:endParaRPr lang="en-US" sz="1000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04" t="4614" r="10740"/>
          <a:stretch/>
        </p:blipFill>
        <p:spPr>
          <a:xfrm>
            <a:off x="265472" y="1405595"/>
            <a:ext cx="2487562" cy="274383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80" r="2894"/>
          <a:stretch/>
        </p:blipFill>
        <p:spPr>
          <a:xfrm>
            <a:off x="3114525" y="1415635"/>
            <a:ext cx="2508806" cy="2743839"/>
          </a:xfrm>
          <a:prstGeom prst="rect">
            <a:avLst/>
          </a:prstGeom>
        </p:spPr>
      </p:pic>
      <p:sp>
        <p:nvSpPr>
          <p:cNvPr id="23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Lymph nodes  Examination</a:t>
            </a:r>
            <a:endParaRPr lang="en-US" sz="2600" dirty="0"/>
          </a:p>
        </p:txBody>
      </p:sp>
      <p:sp>
        <p:nvSpPr>
          <p:cNvPr id="11" name="Shape 5"/>
          <p:cNvSpPr/>
          <p:nvPr/>
        </p:nvSpPr>
        <p:spPr>
          <a:xfrm>
            <a:off x="5966460" y="869823"/>
            <a:ext cx="2697480" cy="3719808"/>
          </a:xfrm>
          <a:prstGeom prst="roundRect">
            <a:avLst>
              <a:gd name="adj" fmla="val 3103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6"/>
          <p:cNvSpPr/>
          <p:nvPr/>
        </p:nvSpPr>
        <p:spPr>
          <a:xfrm>
            <a:off x="6263640" y="1036703"/>
            <a:ext cx="2240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3" name="Text 7"/>
          <p:cNvSpPr/>
          <p:nvPr/>
        </p:nvSpPr>
        <p:spPr>
          <a:xfrm>
            <a:off x="6480988" y="1382065"/>
            <a:ext cx="219456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cs typeface="Calibri" pitchFamily="34" charset="-120"/>
              </a:rPr>
              <a:t>Healthy</a:t>
            </a:r>
            <a:endParaRPr lang="en-US" sz="1300" dirty="0"/>
          </a:p>
        </p:txBody>
      </p:sp>
      <p:sp>
        <p:nvSpPr>
          <p:cNvPr id="14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5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7" name="Text 11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15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058" y="869823"/>
            <a:ext cx="3342437" cy="3719809"/>
          </a:xfrm>
          <a:prstGeom prst="rect">
            <a:avLst/>
          </a:prstGeom>
        </p:spPr>
      </p:pic>
      <p:sp>
        <p:nvSpPr>
          <p:cNvPr id="18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7332394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TMJ Evaluation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16052" y="1224006"/>
            <a:ext cx="2048256" cy="1392468"/>
          </a:xfrm>
          <a:prstGeom prst="roundRect">
            <a:avLst>
              <a:gd name="adj" fmla="val 3940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tmj_close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265154"/>
            <a:ext cx="1965960" cy="1310172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960120" y="2429022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960120" y="2429022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Closed</a:t>
            </a:r>
            <a:endParaRPr lang="en-US" sz="1050" dirty="0"/>
          </a:p>
        </p:txBody>
      </p:sp>
      <p:sp>
        <p:nvSpPr>
          <p:cNvPr id="7" name="Shape 4"/>
          <p:cNvSpPr/>
          <p:nvPr/>
        </p:nvSpPr>
        <p:spPr>
          <a:xfrm>
            <a:off x="416052" y="3189966"/>
            <a:ext cx="2048256" cy="1392468"/>
          </a:xfrm>
          <a:prstGeom prst="roundRect">
            <a:avLst>
              <a:gd name="adj" fmla="val 3940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8" name="Image 1" descr="assets/tmj_ope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3231114"/>
            <a:ext cx="1965960" cy="1310172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960120" y="4394982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6"/>
          <p:cNvSpPr/>
          <p:nvPr/>
        </p:nvSpPr>
        <p:spPr>
          <a:xfrm>
            <a:off x="960120" y="4394982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</a:t>
            </a: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2564892" y="1818497"/>
            <a:ext cx="3145536" cy="2123727"/>
          </a:xfrm>
          <a:prstGeom prst="roundRect">
            <a:avLst>
              <a:gd name="adj" fmla="val 2583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12" name="Image 2" descr="assets/max_opening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6040" y="1859645"/>
            <a:ext cx="3063240" cy="2041431"/>
          </a:xfrm>
          <a:prstGeom prst="rect">
            <a:avLst/>
          </a:prstGeom>
        </p:spPr>
      </p:pic>
      <p:sp>
        <p:nvSpPr>
          <p:cNvPr id="13" name="Shape 8"/>
          <p:cNvSpPr/>
          <p:nvPr/>
        </p:nvSpPr>
        <p:spPr>
          <a:xfrm>
            <a:off x="3438144" y="3754771"/>
            <a:ext cx="1399032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9"/>
          <p:cNvSpPr/>
          <p:nvPr/>
        </p:nvSpPr>
        <p:spPr>
          <a:xfrm>
            <a:off x="3438144" y="3754771"/>
            <a:ext cx="1399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Maximum opening</a:t>
            </a:r>
            <a:endParaRPr lang="en-US" sz="1050" dirty="0"/>
          </a:p>
        </p:txBody>
      </p:sp>
      <p:sp>
        <p:nvSpPr>
          <p:cNvPr id="15" name="Shape 10"/>
          <p:cNvSpPr/>
          <p:nvPr/>
        </p:nvSpPr>
        <p:spPr>
          <a:xfrm>
            <a:off x="5934456" y="1269840"/>
            <a:ext cx="2793492" cy="3312594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6" name="Text 11"/>
          <p:cNvSpPr/>
          <p:nvPr/>
        </p:nvSpPr>
        <p:spPr>
          <a:xfrm>
            <a:off x="6167628" y="1434432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7" name="Text 12"/>
          <p:cNvSpPr/>
          <p:nvPr/>
        </p:nvSpPr>
        <p:spPr>
          <a:xfrm>
            <a:off x="6195060" y="1772760"/>
            <a:ext cx="228600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Maximum opening: 53 mm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pain or tenderness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click / crepitus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limitation of movement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Path of opening: Straight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Path of closing: Straight</a:t>
            </a:r>
            <a:endParaRPr lang="en-US" sz="1350" dirty="0"/>
          </a:p>
        </p:txBody>
      </p:sp>
      <p:sp>
        <p:nvSpPr>
          <p:cNvPr id="18" name="Shape 1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9" name="Text 1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21" name="Text 1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16</a:t>
            </a:r>
            <a:endParaRPr lang="en-US" sz="1000" dirty="0"/>
          </a:p>
        </p:txBody>
      </p:sp>
      <p:sp>
        <p:nvSpPr>
          <p:cNvPr id="22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4800" y="562356"/>
            <a:ext cx="6507480" cy="178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TMJ Evaluation</a:t>
            </a:r>
            <a:r>
              <a:rPr lang="fa-IR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/</a:t>
            </a:r>
            <a:r>
              <a:rPr lang="en-US" sz="28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Maximum opening</a:t>
            </a:r>
            <a:endParaRPr lang="en-US" sz="2800" dirty="0"/>
          </a:p>
          <a:p>
            <a:pPr marL="0" indent="0">
              <a:buNone/>
            </a:pPr>
            <a:endParaRPr lang="en-US" sz="2600" dirty="0"/>
          </a:p>
        </p:txBody>
      </p:sp>
      <p:sp>
        <p:nvSpPr>
          <p:cNvPr id="15" name="Shape 10"/>
          <p:cNvSpPr/>
          <p:nvPr/>
        </p:nvSpPr>
        <p:spPr>
          <a:xfrm>
            <a:off x="5943600" y="1005840"/>
            <a:ext cx="2788920" cy="3657600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6" name="Text 11"/>
          <p:cNvSpPr/>
          <p:nvPr/>
        </p:nvSpPr>
        <p:spPr>
          <a:xfrm>
            <a:off x="6172200" y="1170432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7" name="Text 12"/>
          <p:cNvSpPr/>
          <p:nvPr/>
        </p:nvSpPr>
        <p:spPr>
          <a:xfrm>
            <a:off x="6199632" y="1508760"/>
            <a:ext cx="228600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Maximum opening: 53 mm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pain or tenderness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click / crepitus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limitation of movement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Path of opening: Straight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Path of closing: Straight</a:t>
            </a:r>
            <a:endParaRPr lang="en-US" sz="1350" dirty="0"/>
          </a:p>
        </p:txBody>
      </p:sp>
      <p:sp>
        <p:nvSpPr>
          <p:cNvPr id="18" name="Shape 1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9" name="Text 1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21" name="Text 1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17</a:t>
            </a:r>
            <a:endParaRPr lang="en-US" sz="1000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469" y="1027917"/>
            <a:ext cx="2727316" cy="3602787"/>
          </a:xfrm>
          <a:prstGeom prst="rect">
            <a:avLst/>
          </a:prstGeom>
        </p:spPr>
      </p:pic>
      <p:sp>
        <p:nvSpPr>
          <p:cNvPr id="23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33824826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Extra-Oral Examination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713232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Frontal view — facial analysis</a:t>
            </a:r>
            <a:endParaRPr lang="en-US" sz="1250" dirty="0"/>
          </a:p>
        </p:txBody>
      </p:sp>
      <p:sp>
        <p:nvSpPr>
          <p:cNvPr id="8" name="Shape 4"/>
          <p:cNvSpPr/>
          <p:nvPr/>
        </p:nvSpPr>
        <p:spPr>
          <a:xfrm>
            <a:off x="5310632" y="925830"/>
            <a:ext cx="3058160" cy="3438144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5"/>
          <p:cNvSpPr/>
          <p:nvPr/>
        </p:nvSpPr>
        <p:spPr>
          <a:xfrm>
            <a:off x="5669280" y="1266444"/>
            <a:ext cx="2834640" cy="406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0" name="Text 6"/>
          <p:cNvSpPr/>
          <p:nvPr/>
        </p:nvSpPr>
        <p:spPr>
          <a:xfrm>
            <a:off x="5696712" y="1824228"/>
            <a:ext cx="228600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Facial proportions :Equal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Facial shape: Oval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Lips: Competent</a:t>
            </a:r>
            <a:endParaRPr lang="en-US" sz="1350" dirty="0"/>
          </a:p>
        </p:txBody>
      </p:sp>
      <p:sp>
        <p:nvSpPr>
          <p:cNvPr id="11" name="Shape 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18</a:t>
            </a:r>
            <a:endParaRPr lang="en-US" sz="10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5D31430-5FE3-EADB-40CF-7584EE998593}"/>
              </a:ext>
            </a:extLst>
          </p:cNvPr>
          <p:cNvGrpSpPr/>
          <p:nvPr/>
        </p:nvGrpSpPr>
        <p:grpSpPr>
          <a:xfrm>
            <a:off x="2507732" y="836676"/>
            <a:ext cx="2429110" cy="3819730"/>
            <a:chOff x="2418941" y="836676"/>
            <a:chExt cx="2517901" cy="395935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8941" y="836676"/>
              <a:ext cx="2517901" cy="3959352"/>
            </a:xfrm>
            <a:prstGeom prst="rect">
              <a:avLst/>
            </a:prstGeom>
          </p:spPr>
        </p:pic>
        <p:cxnSp>
          <p:nvCxnSpPr>
            <p:cNvPr id="16" name="Straight Connector 15"/>
            <p:cNvCxnSpPr/>
            <p:nvPr/>
          </p:nvCxnSpPr>
          <p:spPr>
            <a:xfrm>
              <a:off x="3677891" y="1394460"/>
              <a:ext cx="0" cy="2708910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2723535" y="2516677"/>
              <a:ext cx="1953221" cy="0"/>
            </a:xfrm>
            <a:prstGeom prst="line">
              <a:avLst/>
            </a:prstGeom>
            <a:ln>
              <a:solidFill>
                <a:srgbClr val="00B0F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2723535" y="3445826"/>
              <a:ext cx="1953221" cy="0"/>
            </a:xfrm>
            <a:prstGeom prst="line">
              <a:avLst/>
            </a:prstGeom>
            <a:ln>
              <a:solidFill>
                <a:srgbClr val="C000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5561584" y="3211306"/>
            <a:ext cx="22604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92D050"/>
                </a:solidFill>
              </a:rPr>
              <a:t>Midline</a:t>
            </a:r>
          </a:p>
          <a:p>
            <a:r>
              <a:rPr lang="en-US" dirty="0">
                <a:solidFill>
                  <a:srgbClr val="00B0F0"/>
                </a:solidFill>
              </a:rPr>
              <a:t>Interpupillary line</a:t>
            </a:r>
          </a:p>
          <a:p>
            <a:r>
              <a:rPr lang="en-US" dirty="0">
                <a:solidFill>
                  <a:srgbClr val="C00000"/>
                </a:solidFill>
              </a:rPr>
              <a:t>Inter commissural line</a:t>
            </a:r>
          </a:p>
        </p:txBody>
      </p:sp>
      <p:sp>
        <p:nvSpPr>
          <p:cNvPr id="35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42542156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Extra-Oral Examination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713232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Frontal view — facial analysis</a:t>
            </a:r>
            <a:endParaRPr lang="en-US" sz="1250" dirty="0"/>
          </a:p>
        </p:txBody>
      </p:sp>
      <p:sp>
        <p:nvSpPr>
          <p:cNvPr id="8" name="Shape 4"/>
          <p:cNvSpPr/>
          <p:nvPr/>
        </p:nvSpPr>
        <p:spPr>
          <a:xfrm>
            <a:off x="5308385" y="911097"/>
            <a:ext cx="3058160" cy="3438144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5"/>
          <p:cNvSpPr/>
          <p:nvPr/>
        </p:nvSpPr>
        <p:spPr>
          <a:xfrm>
            <a:off x="5669280" y="1266444"/>
            <a:ext cx="2834640" cy="406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0" name="Text 6"/>
          <p:cNvSpPr/>
          <p:nvPr/>
        </p:nvSpPr>
        <p:spPr>
          <a:xfrm>
            <a:off x="5696712" y="1824228"/>
            <a:ext cx="228600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Facial proportions :Equal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Facial shape: Oval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Lips: Competent</a:t>
            </a:r>
            <a:endParaRPr lang="en-US" sz="1350" dirty="0"/>
          </a:p>
        </p:txBody>
      </p:sp>
      <p:sp>
        <p:nvSpPr>
          <p:cNvPr id="11" name="Shape 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</a:t>
            </a:r>
            <a:endParaRPr lang="en-US" sz="1000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A06F1E6-5C39-156B-5A44-5443BA9AF31A}"/>
              </a:ext>
            </a:extLst>
          </p:cNvPr>
          <p:cNvGrpSpPr/>
          <p:nvPr/>
        </p:nvGrpSpPr>
        <p:grpSpPr>
          <a:xfrm>
            <a:off x="2510518" y="850392"/>
            <a:ext cx="2414034" cy="3718368"/>
            <a:chOff x="719216" y="1285055"/>
            <a:chExt cx="2303135" cy="354754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9216" y="1285055"/>
              <a:ext cx="2303135" cy="3547549"/>
            </a:xfrm>
            <a:prstGeom prst="rect">
              <a:avLst/>
            </a:prstGeom>
          </p:spPr>
        </p:pic>
        <p:cxnSp>
          <p:nvCxnSpPr>
            <p:cNvPr id="15" name="Straight Connector 14"/>
            <p:cNvCxnSpPr/>
            <p:nvPr/>
          </p:nvCxnSpPr>
          <p:spPr>
            <a:xfrm flipV="1">
              <a:off x="992877" y="1869102"/>
              <a:ext cx="1755812" cy="10160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952870" y="2669097"/>
              <a:ext cx="1835826" cy="0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flipV="1">
              <a:off x="952870" y="3472773"/>
              <a:ext cx="1755812" cy="10160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>
              <a:off x="992878" y="3667580"/>
              <a:ext cx="1800598" cy="0"/>
            </a:xfrm>
            <a:prstGeom prst="line">
              <a:avLst/>
            </a:prstGeom>
            <a:ln>
              <a:solidFill>
                <a:srgbClr val="FF0000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992878" y="4256707"/>
              <a:ext cx="1755812" cy="10160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Arrow Connector 5"/>
            <p:cNvCxnSpPr/>
            <p:nvPr/>
          </p:nvCxnSpPr>
          <p:spPr>
            <a:xfrm>
              <a:off x="2921939" y="1869102"/>
              <a:ext cx="0" cy="790524"/>
            </a:xfrm>
            <a:prstGeom prst="straightConnector1">
              <a:avLst/>
            </a:prstGeom>
            <a:ln w="38100" cmpd="sng">
              <a:solidFill>
                <a:srgbClr val="FA0EAB"/>
              </a:solidFill>
              <a:headEnd type="triangle" w="lg" len="sm"/>
              <a:tailEnd type="triangl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2921939" y="2682249"/>
              <a:ext cx="0" cy="790524"/>
            </a:xfrm>
            <a:prstGeom prst="straightConnector1">
              <a:avLst/>
            </a:prstGeom>
            <a:ln w="38100" cmpd="sng">
              <a:solidFill>
                <a:srgbClr val="FA0EAB"/>
              </a:solidFill>
              <a:headEnd type="triangle" w="lg" len="sm"/>
              <a:tailEnd type="triangl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2920189" y="3482933"/>
              <a:ext cx="0" cy="790524"/>
            </a:xfrm>
            <a:prstGeom prst="straightConnector1">
              <a:avLst/>
            </a:prstGeom>
            <a:ln w="38100" cmpd="sng">
              <a:solidFill>
                <a:srgbClr val="FA0EAB"/>
              </a:solidFill>
              <a:headEnd type="triangle" w="lg" len="sm"/>
              <a:tailEnd type="triangl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Extra-Oral Examination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713232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Frontal view — facial analysis</a:t>
            </a:r>
            <a:endParaRPr lang="en-US" sz="1250" dirty="0"/>
          </a:p>
        </p:txBody>
      </p:sp>
      <p:sp>
        <p:nvSpPr>
          <p:cNvPr id="8" name="Shape 4"/>
          <p:cNvSpPr/>
          <p:nvPr/>
        </p:nvSpPr>
        <p:spPr>
          <a:xfrm>
            <a:off x="5303600" y="914750"/>
            <a:ext cx="3058160" cy="3438144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5"/>
          <p:cNvSpPr/>
          <p:nvPr/>
        </p:nvSpPr>
        <p:spPr>
          <a:xfrm>
            <a:off x="5669280" y="1266444"/>
            <a:ext cx="2834640" cy="406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0" name="Text 6"/>
          <p:cNvSpPr/>
          <p:nvPr/>
        </p:nvSpPr>
        <p:spPr>
          <a:xfrm>
            <a:off x="5696712" y="1824228"/>
            <a:ext cx="228600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Facial proportions :Equal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Facial shape: Oval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Lips: Competent</a:t>
            </a:r>
            <a:endParaRPr lang="en-US" sz="1350" dirty="0"/>
          </a:p>
        </p:txBody>
      </p:sp>
      <p:sp>
        <p:nvSpPr>
          <p:cNvPr id="11" name="Shape 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</a:t>
            </a:r>
            <a:endParaRPr lang="en-US" sz="1000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1D75EA2-2B11-082C-CD6C-AEA130427480}"/>
              </a:ext>
            </a:extLst>
          </p:cNvPr>
          <p:cNvGrpSpPr/>
          <p:nvPr/>
        </p:nvGrpSpPr>
        <p:grpSpPr>
          <a:xfrm>
            <a:off x="2374620" y="847868"/>
            <a:ext cx="2478734" cy="3818026"/>
            <a:chOff x="1124988" y="1060704"/>
            <a:chExt cx="2563220" cy="3948161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24988" y="1060704"/>
              <a:ext cx="2563220" cy="3948161"/>
            </a:xfrm>
            <a:prstGeom prst="rect">
              <a:avLst/>
            </a:prstGeom>
          </p:spPr>
        </p:pic>
        <p:cxnSp>
          <p:nvCxnSpPr>
            <p:cNvPr id="6" name="Straight Connector 5"/>
            <p:cNvCxnSpPr/>
            <p:nvPr/>
          </p:nvCxnSpPr>
          <p:spPr>
            <a:xfrm>
              <a:off x="1729519" y="1513529"/>
              <a:ext cx="0" cy="308732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3042125" y="1533512"/>
              <a:ext cx="0" cy="308732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flipH="1">
              <a:off x="2602504" y="1553497"/>
              <a:ext cx="17247" cy="2945351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2184414" y="1553497"/>
              <a:ext cx="0" cy="3047361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26803736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Lateral View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713232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&amp; E-line (Ricketts) analysis</a:t>
            </a:r>
            <a:endParaRPr lang="en-US" sz="1250" dirty="0"/>
          </a:p>
        </p:txBody>
      </p:sp>
      <p:sp>
        <p:nvSpPr>
          <p:cNvPr id="8" name="Shape 4"/>
          <p:cNvSpPr/>
          <p:nvPr/>
        </p:nvSpPr>
        <p:spPr>
          <a:xfrm>
            <a:off x="5859192" y="987552"/>
            <a:ext cx="2788920" cy="3264408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5"/>
          <p:cNvSpPr/>
          <p:nvPr/>
        </p:nvSpPr>
        <p:spPr>
          <a:xfrm>
            <a:off x="6172200" y="1399032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0" name="Text 6"/>
          <p:cNvSpPr/>
          <p:nvPr/>
        </p:nvSpPr>
        <p:spPr>
          <a:xfrm>
            <a:off x="6199632" y="1737360"/>
            <a:ext cx="228600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Profile: Straight to slightly convex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Upper &amp; lower lips: ≈ on E-line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Nasolabial angle: ≈ 90–100°</a:t>
            </a:r>
            <a:endParaRPr lang="en-US" sz="13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Chin–throat angle: Normal</a:t>
            </a:r>
            <a:endParaRPr lang="en-US" sz="1350" dirty="0"/>
          </a:p>
        </p:txBody>
      </p:sp>
      <p:sp>
        <p:nvSpPr>
          <p:cNvPr id="11" name="Shape 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21</a:t>
            </a:r>
            <a:endParaRPr lang="en-US" sz="100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4237A35-CE48-7FFF-B372-9CEB39E98E91}"/>
              </a:ext>
            </a:extLst>
          </p:cNvPr>
          <p:cNvGrpSpPr/>
          <p:nvPr/>
        </p:nvGrpSpPr>
        <p:grpSpPr>
          <a:xfrm>
            <a:off x="264364" y="1158584"/>
            <a:ext cx="2393637" cy="3427132"/>
            <a:chOff x="264364" y="1158584"/>
            <a:chExt cx="2393637" cy="3427132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4364" y="1158584"/>
              <a:ext cx="2393637" cy="3427132"/>
            </a:xfrm>
            <a:prstGeom prst="rect">
              <a:avLst/>
            </a:prstGeom>
          </p:spPr>
        </p:pic>
        <p:cxnSp>
          <p:nvCxnSpPr>
            <p:cNvPr id="5" name="Straight Connector 4"/>
            <p:cNvCxnSpPr/>
            <p:nvPr/>
          </p:nvCxnSpPr>
          <p:spPr>
            <a:xfrm flipH="1">
              <a:off x="1868129" y="2745141"/>
              <a:ext cx="775769" cy="172853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1C14A601-04B7-BEE9-C9D5-34FF497A0CC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3927">
              <a:off x="2089370" y="3094156"/>
              <a:ext cx="539354" cy="504715"/>
            </a:xfrm>
            <a:prstGeom prst="rect">
              <a:avLst/>
            </a:prstGeom>
          </p:spPr>
        </p:pic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C458D27F-3765-D844-02EF-70E4795B4FF4}"/>
              </a:ext>
            </a:extLst>
          </p:cNvPr>
          <p:cNvGrpSpPr/>
          <p:nvPr/>
        </p:nvGrpSpPr>
        <p:grpSpPr>
          <a:xfrm>
            <a:off x="2899928" y="1168416"/>
            <a:ext cx="2395936" cy="3426249"/>
            <a:chOff x="2899928" y="1168416"/>
            <a:chExt cx="2395936" cy="3426249"/>
          </a:xfrm>
        </p:grpSpPr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899928" y="1168416"/>
              <a:ext cx="2395936" cy="3426249"/>
            </a:xfrm>
            <a:prstGeom prst="rect">
              <a:avLst/>
            </a:prstGeom>
          </p:spPr>
        </p:pic>
        <p:cxnSp>
          <p:nvCxnSpPr>
            <p:cNvPr id="18" name="Straight Connector 17"/>
            <p:cNvCxnSpPr/>
            <p:nvPr/>
          </p:nvCxnSpPr>
          <p:spPr>
            <a:xfrm flipV="1">
              <a:off x="4611329" y="3346513"/>
              <a:ext cx="314632" cy="922863"/>
            </a:xfrm>
            <a:prstGeom prst="line">
              <a:avLst/>
            </a:prstGeom>
            <a:ln w="95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4807974" y="1673352"/>
              <a:ext cx="117987" cy="1622098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Oblique (¾) View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1353133" y="964692"/>
            <a:ext cx="2780133" cy="3877056"/>
          </a:xfrm>
          <a:prstGeom prst="roundRect">
            <a:avLst>
              <a:gd name="adj" fmla="val 1973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obliqu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4281" y="1005840"/>
            <a:ext cx="2697837" cy="379476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4981087" y="964692"/>
            <a:ext cx="2839426" cy="3877056"/>
          </a:xfrm>
          <a:prstGeom prst="roundRect">
            <a:avLst>
              <a:gd name="adj" fmla="val 193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8" name="Image 1" descr="assets/oblique_smil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235" y="1005840"/>
            <a:ext cx="2757130" cy="379476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920740" y="465429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22</a:t>
            </a:r>
            <a:endParaRPr lang="en-US" sz="1000" dirty="0"/>
          </a:p>
        </p:txBody>
      </p:sp>
      <p:sp>
        <p:nvSpPr>
          <p:cNvPr id="14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Analysis of Smile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64594" y="964692"/>
            <a:ext cx="2545532" cy="3831336"/>
          </a:xfrm>
          <a:prstGeom prst="roundRect">
            <a:avLst>
              <a:gd name="adj" fmla="val 2155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frontal_smi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742" y="1005840"/>
            <a:ext cx="2463236" cy="374904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3067812" y="1693712"/>
            <a:ext cx="2825496" cy="2098977"/>
          </a:xfrm>
          <a:prstGeom prst="roundRect">
            <a:avLst>
              <a:gd name="adj" fmla="val 261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6" name="Image 1" descr="assets/smile_closeup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8960" y="1734860"/>
            <a:ext cx="2743200" cy="2016681"/>
          </a:xfrm>
          <a:prstGeom prst="rect">
            <a:avLst/>
          </a:prstGeom>
        </p:spPr>
      </p:pic>
      <p:sp>
        <p:nvSpPr>
          <p:cNvPr id="7" name="Shape 3"/>
          <p:cNvSpPr/>
          <p:nvPr/>
        </p:nvSpPr>
        <p:spPr>
          <a:xfrm>
            <a:off x="6035040" y="1097280"/>
            <a:ext cx="2697480" cy="3291840"/>
          </a:xfrm>
          <a:prstGeom prst="roundRect">
            <a:avLst>
              <a:gd name="adj" fmla="val 30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4"/>
          <p:cNvSpPr/>
          <p:nvPr/>
        </p:nvSpPr>
        <p:spPr>
          <a:xfrm>
            <a:off x="6263640" y="1261872"/>
            <a:ext cx="2240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9" name="Text 5"/>
          <p:cNvSpPr/>
          <p:nvPr/>
        </p:nvSpPr>
        <p:spPr>
          <a:xfrm>
            <a:off x="6291072" y="1600200"/>
            <a:ext cx="21945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incisal display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Uneven incisal plane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Generalized wear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Anterior diastemas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gingival display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Smile line: Uneven</a:t>
            </a:r>
            <a:endParaRPr lang="en-US" sz="1300" dirty="0"/>
          </a:p>
        </p:txBody>
      </p:sp>
      <p:sp>
        <p:nvSpPr>
          <p:cNvPr id="10" name="Shape 6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1" name="Text 7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23</a:t>
            </a:r>
            <a:endParaRPr lang="en-US" sz="1000" dirty="0"/>
          </a:p>
        </p:txBody>
      </p:sp>
      <p:sp>
        <p:nvSpPr>
          <p:cNvPr id="14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Lip Mobility &amp; Tooth Display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247238" y="1650819"/>
            <a:ext cx="2825496" cy="1910443"/>
          </a:xfrm>
          <a:prstGeom prst="roundRect">
            <a:avLst>
              <a:gd name="adj" fmla="val 287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lips_rest.jpg"/>
          <p:cNvPicPr>
            <a:picLocks noChangeAspect="1"/>
          </p:cNvPicPr>
          <p:nvPr/>
        </p:nvPicPr>
        <p:blipFill rotWithShape="1">
          <a:blip r:embed="rId3"/>
          <a:srcRect t="10174" r="3763"/>
          <a:stretch/>
        </p:blipFill>
        <p:spPr>
          <a:xfrm>
            <a:off x="463529" y="1802925"/>
            <a:ext cx="2356338" cy="1465729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072941" y="3373809"/>
            <a:ext cx="117409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072941" y="3373809"/>
            <a:ext cx="117409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Lips at rest</a:t>
            </a:r>
            <a:endParaRPr lang="en-US" sz="1050" dirty="0"/>
          </a:p>
        </p:txBody>
      </p:sp>
      <p:sp>
        <p:nvSpPr>
          <p:cNvPr id="7" name="Shape 4"/>
          <p:cNvSpPr/>
          <p:nvPr/>
        </p:nvSpPr>
        <p:spPr>
          <a:xfrm>
            <a:off x="3127598" y="1650819"/>
            <a:ext cx="2825496" cy="1910443"/>
          </a:xfrm>
          <a:prstGeom prst="roundRect">
            <a:avLst>
              <a:gd name="adj" fmla="val 287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8" name="Image 1" descr="assets/smile_mild.jpg"/>
          <p:cNvPicPr>
            <a:picLocks noChangeAspect="1"/>
          </p:cNvPicPr>
          <p:nvPr/>
        </p:nvPicPr>
        <p:blipFill rotWithShape="1">
          <a:blip r:embed="rId4"/>
          <a:srcRect t="16628" r="2922"/>
          <a:stretch/>
        </p:blipFill>
        <p:spPr>
          <a:xfrm>
            <a:off x="3208812" y="1773706"/>
            <a:ext cx="2663067" cy="1524166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4028282" y="3373809"/>
            <a:ext cx="1024128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6"/>
          <p:cNvSpPr/>
          <p:nvPr/>
        </p:nvSpPr>
        <p:spPr>
          <a:xfrm>
            <a:off x="4028282" y="3373809"/>
            <a:ext cx="10241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Mild smile</a:t>
            </a: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6014994" y="1650819"/>
            <a:ext cx="2825496" cy="1910443"/>
          </a:xfrm>
          <a:prstGeom prst="roundRect">
            <a:avLst>
              <a:gd name="adj" fmla="val 287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12" name="Image 2" descr="assets/smile_excessive.jpg"/>
          <p:cNvPicPr>
            <a:picLocks noChangeAspect="1"/>
          </p:cNvPicPr>
          <p:nvPr/>
        </p:nvPicPr>
        <p:blipFill rotWithShape="1">
          <a:blip r:embed="rId5"/>
          <a:srcRect t="13273" r="3871"/>
          <a:stretch/>
        </p:blipFill>
        <p:spPr>
          <a:xfrm>
            <a:off x="6165507" y="1769691"/>
            <a:ext cx="2514964" cy="1512128"/>
          </a:xfrm>
          <a:prstGeom prst="rect">
            <a:avLst/>
          </a:prstGeom>
        </p:spPr>
      </p:pic>
      <p:sp>
        <p:nvSpPr>
          <p:cNvPr id="13" name="Shape 8"/>
          <p:cNvSpPr/>
          <p:nvPr/>
        </p:nvSpPr>
        <p:spPr>
          <a:xfrm>
            <a:off x="6728226" y="3373809"/>
            <a:ext cx="1399032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9"/>
          <p:cNvSpPr/>
          <p:nvPr/>
        </p:nvSpPr>
        <p:spPr>
          <a:xfrm>
            <a:off x="6728226" y="3373809"/>
            <a:ext cx="1399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Excessive smile</a:t>
            </a:r>
            <a:endParaRPr lang="en-US" sz="1050" dirty="0"/>
          </a:p>
        </p:txBody>
      </p:sp>
      <p:sp>
        <p:nvSpPr>
          <p:cNvPr id="15" name="Text 10"/>
          <p:cNvSpPr/>
          <p:nvPr/>
        </p:nvSpPr>
        <p:spPr>
          <a:xfrm>
            <a:off x="548640" y="429768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Minimal incisal show at rest — consistent with loss of vertical dimension and incisal edge wear</a:t>
            </a:r>
            <a:endParaRPr lang="en-US" sz="125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8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24</a:t>
            </a:r>
            <a:endParaRPr lang="en-US" sz="1000" dirty="0"/>
          </a:p>
        </p:txBody>
      </p:sp>
      <p:sp>
        <p:nvSpPr>
          <p:cNvPr id="1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10" name="Text 6"/>
          <p:cNvSpPr/>
          <p:nvPr/>
        </p:nvSpPr>
        <p:spPr>
          <a:xfrm>
            <a:off x="5920740" y="465429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25</a:t>
            </a:r>
            <a:endParaRPr lang="en-US" sz="100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" t="824" r="22033" b="5244"/>
          <a:stretch/>
        </p:blipFill>
        <p:spPr>
          <a:xfrm>
            <a:off x="4689268" y="1830148"/>
            <a:ext cx="3983882" cy="266820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27" r="19169" b="4202"/>
          <a:stretch/>
        </p:blipFill>
        <p:spPr>
          <a:xfrm>
            <a:off x="470850" y="1807064"/>
            <a:ext cx="4020260" cy="2682240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600" b="1" i="1" dirty="0">
                <a:solidFill>
                  <a:srgbClr val="F2F5FA"/>
                </a:solidFill>
                <a:latin typeface="Cambria" pitchFamily="34" charset="0"/>
                <a:ea typeface="Cambria" pitchFamily="34" charset="0"/>
                <a:cs typeface="Cambria" pitchFamily="34" charset="0"/>
              </a:rPr>
              <a:t>F &amp; V Sound</a:t>
            </a:r>
            <a:endParaRPr lang="en-US" sz="3600" i="1" dirty="0">
              <a:solidFill>
                <a:schemeClr val="bg1"/>
              </a:solidFill>
            </a:endParaRPr>
          </a:p>
        </p:txBody>
      </p:sp>
      <p:sp>
        <p:nvSpPr>
          <p:cNvPr id="1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6" name="Shape 2">
            <a:extLst>
              <a:ext uri="{FF2B5EF4-FFF2-40B4-BE49-F238E27FC236}">
                <a16:creationId xmlns:a16="http://schemas.microsoft.com/office/drawing/2014/main" id="{B48FE930-B0A1-4D18-8AB8-50113D5AA111}"/>
              </a:ext>
            </a:extLst>
          </p:cNvPr>
          <p:cNvSpPr/>
          <p:nvPr/>
        </p:nvSpPr>
        <p:spPr>
          <a:xfrm>
            <a:off x="1361669" y="1099840"/>
            <a:ext cx="1968577" cy="490611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3">
            <a:extLst>
              <a:ext uri="{FF2B5EF4-FFF2-40B4-BE49-F238E27FC236}">
                <a16:creationId xmlns:a16="http://schemas.microsoft.com/office/drawing/2014/main" id="{DEC09B6F-6B0F-D9A4-999B-DE5A398B2044}"/>
              </a:ext>
            </a:extLst>
          </p:cNvPr>
          <p:cNvSpPr/>
          <p:nvPr/>
        </p:nvSpPr>
        <p:spPr>
          <a:xfrm>
            <a:off x="1361669" y="1099840"/>
            <a:ext cx="1968577" cy="4906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FFFF …. !!!</a:t>
            </a:r>
            <a:endParaRPr lang="en-US" sz="1050" dirty="0"/>
          </a:p>
        </p:txBody>
      </p:sp>
      <p:sp>
        <p:nvSpPr>
          <p:cNvPr id="24" name="Shape 2">
            <a:extLst>
              <a:ext uri="{FF2B5EF4-FFF2-40B4-BE49-F238E27FC236}">
                <a16:creationId xmlns:a16="http://schemas.microsoft.com/office/drawing/2014/main" id="{8225B108-2C17-6D1E-A530-80AF1F7C7D31}"/>
              </a:ext>
            </a:extLst>
          </p:cNvPr>
          <p:cNvSpPr/>
          <p:nvPr/>
        </p:nvSpPr>
        <p:spPr>
          <a:xfrm>
            <a:off x="5607765" y="1099840"/>
            <a:ext cx="1968577" cy="490611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3">
            <a:extLst>
              <a:ext uri="{FF2B5EF4-FFF2-40B4-BE49-F238E27FC236}">
                <a16:creationId xmlns:a16="http://schemas.microsoft.com/office/drawing/2014/main" id="{8AFFB28D-E284-69E7-AC7D-35FD0469563B}"/>
              </a:ext>
            </a:extLst>
          </p:cNvPr>
          <p:cNvSpPr/>
          <p:nvPr/>
        </p:nvSpPr>
        <p:spPr>
          <a:xfrm>
            <a:off x="5607765" y="1099840"/>
            <a:ext cx="1968577" cy="4906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VVVV …. !!!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4256247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10" name="Text 6"/>
          <p:cNvSpPr/>
          <p:nvPr/>
        </p:nvSpPr>
        <p:spPr>
          <a:xfrm>
            <a:off x="5920740" y="465429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EXTRA-ORAL EXAMINATION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26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321" y="1526807"/>
            <a:ext cx="5693377" cy="2998297"/>
          </a:xfrm>
          <a:prstGeom prst="rect">
            <a:avLst/>
          </a:prstGeom>
        </p:spPr>
      </p:pic>
      <p:sp>
        <p:nvSpPr>
          <p:cNvPr id="14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6" name="Shape 2">
            <a:extLst>
              <a:ext uri="{FF2B5EF4-FFF2-40B4-BE49-F238E27FC236}">
                <a16:creationId xmlns:a16="http://schemas.microsoft.com/office/drawing/2014/main" id="{02D136F1-59DD-D091-BB08-6AD7EF8BAA27}"/>
              </a:ext>
            </a:extLst>
          </p:cNvPr>
          <p:cNvSpPr/>
          <p:nvPr/>
        </p:nvSpPr>
        <p:spPr>
          <a:xfrm>
            <a:off x="3511126" y="650807"/>
            <a:ext cx="1968577" cy="490611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3">
            <a:extLst>
              <a:ext uri="{FF2B5EF4-FFF2-40B4-BE49-F238E27FC236}">
                <a16:creationId xmlns:a16="http://schemas.microsoft.com/office/drawing/2014/main" id="{3873AF4B-6ED7-B72A-165A-E694C1591115}"/>
              </a:ext>
            </a:extLst>
          </p:cNvPr>
          <p:cNvSpPr/>
          <p:nvPr/>
        </p:nvSpPr>
        <p:spPr>
          <a:xfrm>
            <a:off x="3511126" y="650807"/>
            <a:ext cx="1968577" cy="4906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SSSS …. !!!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6498455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Intra-Oral Examination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640080" y="1143000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841248" y="1298448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1234440" y="1143000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 Tissue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640080" y="1856232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7" name="Shape 5"/>
          <p:cNvSpPr/>
          <p:nvPr/>
        </p:nvSpPr>
        <p:spPr>
          <a:xfrm>
            <a:off x="841248" y="2011680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1234440" y="1856232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Occlusion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640080" y="2569464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0" name="Shape 8"/>
          <p:cNvSpPr/>
          <p:nvPr/>
        </p:nvSpPr>
        <p:spPr>
          <a:xfrm>
            <a:off x="841248" y="2724912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640080" y="3282696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3" name="Shape 11"/>
          <p:cNvSpPr/>
          <p:nvPr/>
        </p:nvSpPr>
        <p:spPr>
          <a:xfrm>
            <a:off x="841248" y="3438144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1234440" y="3282696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Periodontal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640080" y="3995928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6" name="Shape 14"/>
          <p:cNvSpPr/>
          <p:nvPr/>
        </p:nvSpPr>
        <p:spPr>
          <a:xfrm>
            <a:off x="841248" y="4151376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1234440" y="3995928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Radiographic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4759452" y="1910346"/>
            <a:ext cx="4014216" cy="1848588"/>
          </a:xfrm>
          <a:prstGeom prst="roundRect">
            <a:avLst>
              <a:gd name="adj" fmla="val 2968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19" name="Image 0" descr="assets/intraoral_fronta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1951494"/>
            <a:ext cx="3931920" cy="1766292"/>
          </a:xfrm>
          <a:prstGeom prst="rect">
            <a:avLst/>
          </a:prstGeom>
        </p:spPr>
      </p:pic>
      <p:sp>
        <p:nvSpPr>
          <p:cNvPr id="20" name="Shape 1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1" name="Text 1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22" name="Text 19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27</a:t>
            </a:r>
            <a:endParaRPr lang="en-US" sz="1000" dirty="0"/>
          </a:p>
        </p:txBody>
      </p:sp>
      <p:sp>
        <p:nvSpPr>
          <p:cNvPr id="23" name="Text 9"/>
          <p:cNvSpPr/>
          <p:nvPr/>
        </p:nvSpPr>
        <p:spPr>
          <a:xfrm>
            <a:off x="1234440" y="2569464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Dental Examination </a:t>
            </a:r>
            <a:endParaRPr lang="en-US" sz="1500" dirty="0"/>
          </a:p>
        </p:txBody>
      </p:sp>
      <p:sp>
        <p:nvSpPr>
          <p:cNvPr id="24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Soft Tissue &amp; Frontal View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16052" y="1485650"/>
            <a:ext cx="5294376" cy="2423660"/>
          </a:xfrm>
          <a:prstGeom prst="roundRect">
            <a:avLst>
              <a:gd name="adj" fmla="val 226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intraoral_fronta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526798"/>
            <a:ext cx="5212080" cy="2341364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5943600" y="1097280"/>
            <a:ext cx="2788920" cy="3566160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6172200" y="1261872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6199632" y="1600200"/>
            <a:ext cx="228600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Normal mucosa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Normal intra-oral palpation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Adequate attached gingiva</a:t>
            </a:r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rgbClr val="F2F5FA"/>
                </a:solidFill>
                <a:latin typeface="Calibri" pitchFamily="34" charset="0"/>
                <a:cs typeface="Calibri" pitchFamily="34" charset="-120"/>
              </a:rPr>
              <a:t>Thick and wide labial </a:t>
            </a:r>
            <a:r>
              <a:rPr lang="en-US" sz="1300" dirty="0" err="1">
                <a:solidFill>
                  <a:srgbClr val="F2F5FA"/>
                </a:solidFill>
                <a:latin typeface="Calibri" pitchFamily="34" charset="0"/>
                <a:cs typeface="Calibri" pitchFamily="34" charset="-120"/>
              </a:rPr>
              <a:t>frenum</a:t>
            </a:r>
            <a:r>
              <a:rPr lang="en-US" sz="1300" dirty="0">
                <a:solidFill>
                  <a:srgbClr val="F2F5FA"/>
                </a:solidFill>
                <a:latin typeface="Calibri" pitchFamily="34" charset="0"/>
                <a:cs typeface="Calibri" pitchFamily="34" charset="-120"/>
              </a:rPr>
              <a:t> attachment</a:t>
            </a:r>
            <a:endParaRPr lang="en-US" sz="1300" dirty="0"/>
          </a:p>
          <a:p>
            <a:pPr>
              <a:spcAft>
                <a:spcPts val="700"/>
              </a:spcAft>
              <a:buSzPct val="100000"/>
            </a:pP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28</a:t>
            </a:r>
            <a:endParaRPr lang="en-US" sz="1000" dirty="0"/>
          </a:p>
        </p:txBody>
      </p:sp>
      <p:sp>
        <p:nvSpPr>
          <p:cNvPr id="13" name="Shape 1">
            <a:extLst>
              <a:ext uri="{FF2B5EF4-FFF2-40B4-BE49-F238E27FC236}">
                <a16:creationId xmlns:a16="http://schemas.microsoft.com/office/drawing/2014/main" id="{E0DEF7C3-F426-3FF4-1A64-3AAD2FADF788}"/>
              </a:ext>
            </a:extLst>
          </p:cNvPr>
          <p:cNvSpPr/>
          <p:nvPr/>
        </p:nvSpPr>
        <p:spPr>
          <a:xfrm>
            <a:off x="203454" y="773684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5" name="Shape 2">
            <a:extLst>
              <a:ext uri="{FF2B5EF4-FFF2-40B4-BE49-F238E27FC236}">
                <a16:creationId xmlns:a16="http://schemas.microsoft.com/office/drawing/2014/main" id="{6BE6AC8A-F167-DC23-2C5D-B0F84F483F36}"/>
              </a:ext>
            </a:extLst>
          </p:cNvPr>
          <p:cNvSpPr/>
          <p:nvPr/>
        </p:nvSpPr>
        <p:spPr>
          <a:xfrm>
            <a:off x="404622" y="929132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3">
            <a:extLst>
              <a:ext uri="{FF2B5EF4-FFF2-40B4-BE49-F238E27FC236}">
                <a16:creationId xmlns:a16="http://schemas.microsoft.com/office/drawing/2014/main" id="{1A31CC6A-BA2A-5F61-1C49-D37C19288100}"/>
              </a:ext>
            </a:extLst>
          </p:cNvPr>
          <p:cNvSpPr/>
          <p:nvPr/>
        </p:nvSpPr>
        <p:spPr>
          <a:xfrm>
            <a:off x="797814" y="773684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 Tissue</a:t>
            </a:r>
            <a:endParaRPr lang="en-US" sz="1500" dirty="0"/>
          </a:p>
        </p:txBody>
      </p:sp>
      <p:sp>
        <p:nvSpPr>
          <p:cNvPr id="18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Linning mocusa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6812280" y="2512314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6199632" y="1600200"/>
            <a:ext cx="228600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spcAft>
                <a:spcPts val="700"/>
              </a:spcAft>
              <a:buSzPct val="100000"/>
            </a:pP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411480" y="4832604"/>
            <a:ext cx="6949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750" dirty="0"/>
          </a:p>
        </p:txBody>
      </p:sp>
      <p:sp>
        <p:nvSpPr>
          <p:cNvPr id="11" name="Text 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29</a:t>
            </a:r>
            <a:endParaRPr lang="en-US" sz="1000" dirty="0"/>
          </a:p>
        </p:txBody>
      </p:sp>
      <p:sp>
        <p:nvSpPr>
          <p:cNvPr id="4" name="Shape 1">
            <a:extLst>
              <a:ext uri="{FF2B5EF4-FFF2-40B4-BE49-F238E27FC236}">
                <a16:creationId xmlns:a16="http://schemas.microsoft.com/office/drawing/2014/main" id="{4A765FDB-04C9-5BE7-CD1B-0240B4C1E685}"/>
              </a:ext>
            </a:extLst>
          </p:cNvPr>
          <p:cNvSpPr/>
          <p:nvPr/>
        </p:nvSpPr>
        <p:spPr>
          <a:xfrm>
            <a:off x="411480" y="889782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2">
            <a:extLst>
              <a:ext uri="{FF2B5EF4-FFF2-40B4-BE49-F238E27FC236}">
                <a16:creationId xmlns:a16="http://schemas.microsoft.com/office/drawing/2014/main" id="{DD69CC89-5DCB-1B5B-FA90-E2E5E3955CD4}"/>
              </a:ext>
            </a:extLst>
          </p:cNvPr>
          <p:cNvSpPr/>
          <p:nvPr/>
        </p:nvSpPr>
        <p:spPr>
          <a:xfrm>
            <a:off x="612648" y="1052264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3">
            <a:extLst>
              <a:ext uri="{FF2B5EF4-FFF2-40B4-BE49-F238E27FC236}">
                <a16:creationId xmlns:a16="http://schemas.microsoft.com/office/drawing/2014/main" id="{8E6DD7D1-9BC5-85D2-7A26-2C3DF06A038E}"/>
              </a:ext>
            </a:extLst>
          </p:cNvPr>
          <p:cNvSpPr/>
          <p:nvPr/>
        </p:nvSpPr>
        <p:spPr>
          <a:xfrm>
            <a:off x="1005840" y="896816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 Tissue</a:t>
            </a:r>
            <a:endParaRPr lang="en-US" sz="1500" dirty="0"/>
          </a:p>
        </p:txBody>
      </p:sp>
      <p:sp>
        <p:nvSpPr>
          <p:cNvPr id="16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19" name="Shape 1">
            <a:extLst>
              <a:ext uri="{FF2B5EF4-FFF2-40B4-BE49-F238E27FC236}">
                <a16:creationId xmlns:a16="http://schemas.microsoft.com/office/drawing/2014/main" id="{AE2E9A31-2DA9-E857-3011-FEFD3A56657A}"/>
              </a:ext>
            </a:extLst>
          </p:cNvPr>
          <p:cNvSpPr/>
          <p:nvPr/>
        </p:nvSpPr>
        <p:spPr>
          <a:xfrm>
            <a:off x="4937760" y="1162302"/>
            <a:ext cx="3621025" cy="3195828"/>
          </a:xfrm>
          <a:prstGeom prst="roundRect">
            <a:avLst>
              <a:gd name="adj" fmla="val 226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7536" y="1355381"/>
            <a:ext cx="3441472" cy="2789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3783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Masticatory  mocusa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7178040" y="2344164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6565392" y="1432050"/>
            <a:ext cx="228600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spcAft>
                <a:spcPts val="700"/>
              </a:spcAft>
              <a:buSzPct val="100000"/>
            </a:pP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411480" y="4832604"/>
            <a:ext cx="6949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750" dirty="0"/>
          </a:p>
        </p:txBody>
      </p:sp>
      <p:sp>
        <p:nvSpPr>
          <p:cNvPr id="11" name="Text 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30</a:t>
            </a:r>
            <a:endParaRPr lang="en-US" sz="1000" dirty="0"/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C9220D51-C0D3-4341-5FB3-A467B07C18B5}"/>
              </a:ext>
            </a:extLst>
          </p:cNvPr>
          <p:cNvSpPr/>
          <p:nvPr/>
        </p:nvSpPr>
        <p:spPr>
          <a:xfrm>
            <a:off x="411480" y="896112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3" name="Shape 2">
            <a:extLst>
              <a:ext uri="{FF2B5EF4-FFF2-40B4-BE49-F238E27FC236}">
                <a16:creationId xmlns:a16="http://schemas.microsoft.com/office/drawing/2014/main" id="{8831C6EE-939D-1070-458F-5430BD7EA680}"/>
              </a:ext>
            </a:extLst>
          </p:cNvPr>
          <p:cNvSpPr/>
          <p:nvPr/>
        </p:nvSpPr>
        <p:spPr>
          <a:xfrm>
            <a:off x="612648" y="1051560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3">
            <a:extLst>
              <a:ext uri="{FF2B5EF4-FFF2-40B4-BE49-F238E27FC236}">
                <a16:creationId xmlns:a16="http://schemas.microsoft.com/office/drawing/2014/main" id="{928C9CB4-70D9-60EA-44AC-DF2F55CD461C}"/>
              </a:ext>
            </a:extLst>
          </p:cNvPr>
          <p:cNvSpPr/>
          <p:nvPr/>
        </p:nvSpPr>
        <p:spPr>
          <a:xfrm>
            <a:off x="1005840" y="896112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 Tissue</a:t>
            </a:r>
            <a:endParaRPr lang="en-US" sz="1500" dirty="0"/>
          </a:p>
        </p:txBody>
      </p:sp>
      <p:sp>
        <p:nvSpPr>
          <p:cNvPr id="16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12" name="Shape 1">
            <a:extLst>
              <a:ext uri="{FF2B5EF4-FFF2-40B4-BE49-F238E27FC236}">
                <a16:creationId xmlns:a16="http://schemas.microsoft.com/office/drawing/2014/main" id="{C7866DBC-E83C-7D18-B766-5392366D76F1}"/>
              </a:ext>
            </a:extLst>
          </p:cNvPr>
          <p:cNvSpPr/>
          <p:nvPr/>
        </p:nvSpPr>
        <p:spPr>
          <a:xfrm>
            <a:off x="4937760" y="1162302"/>
            <a:ext cx="3621025" cy="3195828"/>
          </a:xfrm>
          <a:prstGeom prst="roundRect">
            <a:avLst>
              <a:gd name="adj" fmla="val 226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1123" y="1289304"/>
            <a:ext cx="3254297" cy="2941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8223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Habitual Closure( in occlusion)</a:t>
            </a:r>
            <a:endParaRPr lang="en-US" sz="2600" dirty="0"/>
          </a:p>
        </p:txBody>
      </p:sp>
      <p:sp>
        <p:nvSpPr>
          <p:cNvPr id="10" name="Text 6"/>
          <p:cNvSpPr/>
          <p:nvPr/>
        </p:nvSpPr>
        <p:spPr>
          <a:xfrm>
            <a:off x="6149340" y="3392853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3484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31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320" y="1419236"/>
            <a:ext cx="6759360" cy="3036431"/>
          </a:xfrm>
          <a:prstGeom prst="rect">
            <a:avLst/>
          </a:prstGeom>
        </p:spPr>
      </p:pic>
      <p:sp>
        <p:nvSpPr>
          <p:cNvPr id="16" name="Shape 4">
            <a:extLst>
              <a:ext uri="{FF2B5EF4-FFF2-40B4-BE49-F238E27FC236}">
                <a16:creationId xmlns:a16="http://schemas.microsoft.com/office/drawing/2014/main" id="{8E185AC4-7FF0-FB20-E510-760E6E55B0B5}"/>
              </a:ext>
            </a:extLst>
          </p:cNvPr>
          <p:cNvSpPr/>
          <p:nvPr/>
        </p:nvSpPr>
        <p:spPr>
          <a:xfrm>
            <a:off x="355600" y="752233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8" name="Shape 5">
            <a:extLst>
              <a:ext uri="{FF2B5EF4-FFF2-40B4-BE49-F238E27FC236}">
                <a16:creationId xmlns:a16="http://schemas.microsoft.com/office/drawing/2014/main" id="{F3B41B2C-C6E2-66B2-2E25-4D1A60E4CB56}"/>
              </a:ext>
            </a:extLst>
          </p:cNvPr>
          <p:cNvSpPr/>
          <p:nvPr/>
        </p:nvSpPr>
        <p:spPr>
          <a:xfrm>
            <a:off x="556768" y="907681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6">
            <a:extLst>
              <a:ext uri="{FF2B5EF4-FFF2-40B4-BE49-F238E27FC236}">
                <a16:creationId xmlns:a16="http://schemas.microsoft.com/office/drawing/2014/main" id="{F53EC5E1-EE38-7831-4D10-DEEF66D70AA2}"/>
              </a:ext>
            </a:extLst>
          </p:cNvPr>
          <p:cNvSpPr/>
          <p:nvPr/>
        </p:nvSpPr>
        <p:spPr>
          <a:xfrm>
            <a:off x="949960" y="752233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Occlusion</a:t>
            </a:r>
            <a:endParaRPr lang="en-US" sz="1500" dirty="0"/>
          </a:p>
        </p:txBody>
      </p:sp>
      <p:sp>
        <p:nvSpPr>
          <p:cNvPr id="21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10460433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Habitual Closure( in occlusion)</a:t>
            </a:r>
            <a:endParaRPr lang="en-US" sz="2600" dirty="0"/>
          </a:p>
        </p:txBody>
      </p:sp>
      <p:pic>
        <p:nvPicPr>
          <p:cNvPr id="4" name="Image 0" descr="assets/occl_right.jpg"/>
          <p:cNvPicPr>
            <a:picLocks noChangeAspect="1"/>
          </p:cNvPicPr>
          <p:nvPr/>
        </p:nvPicPr>
        <p:blipFill rotWithShape="1">
          <a:blip r:embed="rId3"/>
          <a:srcRect l="1501" b="8014"/>
          <a:stretch/>
        </p:blipFill>
        <p:spPr>
          <a:xfrm>
            <a:off x="4630994" y="1691830"/>
            <a:ext cx="3872926" cy="1701023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391363" y="3757808"/>
            <a:ext cx="1024128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327552" y="3757808"/>
            <a:ext cx="10241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Right side</a:t>
            </a:r>
            <a:endParaRPr lang="en-US" sz="1050" dirty="0"/>
          </a:p>
        </p:txBody>
      </p:sp>
      <p:pic>
        <p:nvPicPr>
          <p:cNvPr id="8" name="Image 1" descr="assets/occl_lef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732" y="1782651"/>
            <a:ext cx="3931920" cy="1683353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6149340" y="3392853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6"/>
          <p:cNvSpPr/>
          <p:nvPr/>
        </p:nvSpPr>
        <p:spPr>
          <a:xfrm>
            <a:off x="6149340" y="3392853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Left side</a:t>
            </a: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3484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32</a:t>
            </a:r>
            <a:endParaRPr lang="en-US" sz="1000" dirty="0"/>
          </a:p>
        </p:txBody>
      </p:sp>
      <p:sp>
        <p:nvSpPr>
          <p:cNvPr id="1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15" name="Shape 4">
            <a:extLst>
              <a:ext uri="{FF2B5EF4-FFF2-40B4-BE49-F238E27FC236}">
                <a16:creationId xmlns:a16="http://schemas.microsoft.com/office/drawing/2014/main" id="{4A68D2ED-AF1E-DB33-9C1E-F35A7914D428}"/>
              </a:ext>
            </a:extLst>
          </p:cNvPr>
          <p:cNvSpPr/>
          <p:nvPr/>
        </p:nvSpPr>
        <p:spPr>
          <a:xfrm>
            <a:off x="355600" y="752233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0" name="Shape 5">
            <a:extLst>
              <a:ext uri="{FF2B5EF4-FFF2-40B4-BE49-F238E27FC236}">
                <a16:creationId xmlns:a16="http://schemas.microsoft.com/office/drawing/2014/main" id="{7A9698F4-6C73-8723-26A8-511840894889}"/>
              </a:ext>
            </a:extLst>
          </p:cNvPr>
          <p:cNvSpPr/>
          <p:nvPr/>
        </p:nvSpPr>
        <p:spPr>
          <a:xfrm>
            <a:off x="556768" y="907681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6">
            <a:extLst>
              <a:ext uri="{FF2B5EF4-FFF2-40B4-BE49-F238E27FC236}">
                <a16:creationId xmlns:a16="http://schemas.microsoft.com/office/drawing/2014/main" id="{DA5E5AA0-D8AB-9D4F-6A35-CB2BCFFA87EF}"/>
              </a:ext>
            </a:extLst>
          </p:cNvPr>
          <p:cNvSpPr/>
          <p:nvPr/>
        </p:nvSpPr>
        <p:spPr>
          <a:xfrm>
            <a:off x="949960" y="752233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Occlusion</a:t>
            </a:r>
            <a:endParaRPr lang="en-US" sz="15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2002536" y="3475792"/>
            <a:ext cx="10241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9" name="Shape 5"/>
          <p:cNvSpPr/>
          <p:nvPr/>
        </p:nvSpPr>
        <p:spPr>
          <a:xfrm>
            <a:off x="7216877" y="590494"/>
            <a:ext cx="1241323" cy="416052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6"/>
          <p:cNvSpPr/>
          <p:nvPr/>
        </p:nvSpPr>
        <p:spPr>
          <a:xfrm>
            <a:off x="7148296" y="714576"/>
            <a:ext cx="1378483" cy="3049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Left side occlusion</a:t>
            </a:r>
          </a:p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3484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33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609" y="1124898"/>
            <a:ext cx="6314781" cy="3440099"/>
          </a:xfrm>
          <a:prstGeom prst="rect">
            <a:avLst/>
          </a:prstGeom>
        </p:spPr>
      </p:pic>
      <p:sp>
        <p:nvSpPr>
          <p:cNvPr id="5" name="Shape 4">
            <a:extLst>
              <a:ext uri="{FF2B5EF4-FFF2-40B4-BE49-F238E27FC236}">
                <a16:creationId xmlns:a16="http://schemas.microsoft.com/office/drawing/2014/main" id="{B34CEDAD-692F-0488-B09E-C9C65D375E71}"/>
              </a:ext>
            </a:extLst>
          </p:cNvPr>
          <p:cNvSpPr/>
          <p:nvPr/>
        </p:nvSpPr>
        <p:spPr>
          <a:xfrm>
            <a:off x="411480" y="495138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07DB00D1-BA5C-2432-E5E9-301AE05A8483}"/>
              </a:ext>
            </a:extLst>
          </p:cNvPr>
          <p:cNvSpPr/>
          <p:nvPr/>
        </p:nvSpPr>
        <p:spPr>
          <a:xfrm>
            <a:off x="612648" y="650586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988C1258-FCBA-C017-037D-443EE0BA509B}"/>
              </a:ext>
            </a:extLst>
          </p:cNvPr>
          <p:cNvSpPr/>
          <p:nvPr/>
        </p:nvSpPr>
        <p:spPr>
          <a:xfrm>
            <a:off x="1005840" y="495138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Occlusion</a:t>
            </a:r>
            <a:endParaRPr lang="en-US" sz="1500" dirty="0"/>
          </a:p>
        </p:txBody>
      </p:sp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25797079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2002536" y="3475792"/>
            <a:ext cx="10241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3484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34</a:t>
            </a:r>
            <a:endParaRPr lang="en-US" sz="1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888331"/>
            <a:ext cx="4267200" cy="18370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857735"/>
            <a:ext cx="4189828" cy="1936739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953040" y="1594334"/>
            <a:ext cx="1383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Non working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99632" y="3587999"/>
            <a:ext cx="1097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Working</a:t>
            </a:r>
          </a:p>
        </p:txBody>
      </p:sp>
      <p:sp>
        <p:nvSpPr>
          <p:cNvPr id="2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7283B616-9C7C-9973-1499-126FFD60DF9C}"/>
              </a:ext>
            </a:extLst>
          </p:cNvPr>
          <p:cNvSpPr/>
          <p:nvPr/>
        </p:nvSpPr>
        <p:spPr>
          <a:xfrm>
            <a:off x="7216877" y="590494"/>
            <a:ext cx="1241323" cy="416052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6">
            <a:extLst>
              <a:ext uri="{FF2B5EF4-FFF2-40B4-BE49-F238E27FC236}">
                <a16:creationId xmlns:a16="http://schemas.microsoft.com/office/drawing/2014/main" id="{5BAC5D54-DC81-D109-D118-0C6A34E9B05D}"/>
              </a:ext>
            </a:extLst>
          </p:cNvPr>
          <p:cNvSpPr/>
          <p:nvPr/>
        </p:nvSpPr>
        <p:spPr>
          <a:xfrm>
            <a:off x="7148296" y="714576"/>
            <a:ext cx="1378483" cy="3049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Left side occlusion</a:t>
            </a:r>
          </a:p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23" name="Shape 4">
            <a:extLst>
              <a:ext uri="{FF2B5EF4-FFF2-40B4-BE49-F238E27FC236}">
                <a16:creationId xmlns:a16="http://schemas.microsoft.com/office/drawing/2014/main" id="{6454B7E3-6ADA-58AF-1945-EB3907A9EA15}"/>
              </a:ext>
            </a:extLst>
          </p:cNvPr>
          <p:cNvSpPr/>
          <p:nvPr/>
        </p:nvSpPr>
        <p:spPr>
          <a:xfrm>
            <a:off x="411480" y="495138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5" name="Shape 5">
            <a:extLst>
              <a:ext uri="{FF2B5EF4-FFF2-40B4-BE49-F238E27FC236}">
                <a16:creationId xmlns:a16="http://schemas.microsoft.com/office/drawing/2014/main" id="{98D74EF5-0D1A-6C48-A257-EAD3549E22B2}"/>
              </a:ext>
            </a:extLst>
          </p:cNvPr>
          <p:cNvSpPr/>
          <p:nvPr/>
        </p:nvSpPr>
        <p:spPr>
          <a:xfrm>
            <a:off x="612648" y="650586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Text 6">
            <a:extLst>
              <a:ext uri="{FF2B5EF4-FFF2-40B4-BE49-F238E27FC236}">
                <a16:creationId xmlns:a16="http://schemas.microsoft.com/office/drawing/2014/main" id="{E050743E-8131-8665-0817-43B466D74B4B}"/>
              </a:ext>
            </a:extLst>
          </p:cNvPr>
          <p:cNvSpPr/>
          <p:nvPr/>
        </p:nvSpPr>
        <p:spPr>
          <a:xfrm>
            <a:off x="1005840" y="495138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Occlusion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40209560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pic>
        <p:nvPicPr>
          <p:cNvPr id="8" name="Image 1" descr="assets/occl_lef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1922" y="1679709"/>
            <a:ext cx="5560155" cy="2380441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149340" y="3392853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3484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35</a:t>
            </a:r>
            <a:endParaRPr lang="en-US" sz="1000" dirty="0"/>
          </a:p>
        </p:txBody>
      </p:sp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08207A51-DE57-3270-7248-80A796C3A826}"/>
              </a:ext>
            </a:extLst>
          </p:cNvPr>
          <p:cNvSpPr/>
          <p:nvPr/>
        </p:nvSpPr>
        <p:spPr>
          <a:xfrm>
            <a:off x="7216877" y="590494"/>
            <a:ext cx="1241323" cy="416052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6">
            <a:extLst>
              <a:ext uri="{FF2B5EF4-FFF2-40B4-BE49-F238E27FC236}">
                <a16:creationId xmlns:a16="http://schemas.microsoft.com/office/drawing/2014/main" id="{53F88DF0-0584-DA8E-A31B-01D8AFA727F1}"/>
              </a:ext>
            </a:extLst>
          </p:cNvPr>
          <p:cNvSpPr/>
          <p:nvPr/>
        </p:nvSpPr>
        <p:spPr>
          <a:xfrm>
            <a:off x="7148296" y="714576"/>
            <a:ext cx="1378483" cy="3049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Right side occlusion</a:t>
            </a:r>
          </a:p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20" name="Shape 4">
            <a:extLst>
              <a:ext uri="{FF2B5EF4-FFF2-40B4-BE49-F238E27FC236}">
                <a16:creationId xmlns:a16="http://schemas.microsoft.com/office/drawing/2014/main" id="{A9E07A89-4853-9C69-79FC-0A49A75C770B}"/>
              </a:ext>
            </a:extLst>
          </p:cNvPr>
          <p:cNvSpPr/>
          <p:nvPr/>
        </p:nvSpPr>
        <p:spPr>
          <a:xfrm>
            <a:off x="411480" y="495138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2" name="Shape 5">
            <a:extLst>
              <a:ext uri="{FF2B5EF4-FFF2-40B4-BE49-F238E27FC236}">
                <a16:creationId xmlns:a16="http://schemas.microsoft.com/office/drawing/2014/main" id="{687D1646-AE6E-99DE-EA2B-C469C57C437E}"/>
              </a:ext>
            </a:extLst>
          </p:cNvPr>
          <p:cNvSpPr/>
          <p:nvPr/>
        </p:nvSpPr>
        <p:spPr>
          <a:xfrm>
            <a:off x="612648" y="650586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6">
            <a:extLst>
              <a:ext uri="{FF2B5EF4-FFF2-40B4-BE49-F238E27FC236}">
                <a16:creationId xmlns:a16="http://schemas.microsoft.com/office/drawing/2014/main" id="{8517D6DA-491E-EA16-7EB1-438DCD441B62}"/>
              </a:ext>
            </a:extLst>
          </p:cNvPr>
          <p:cNvSpPr/>
          <p:nvPr/>
        </p:nvSpPr>
        <p:spPr>
          <a:xfrm>
            <a:off x="1005840" y="495138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Occlusion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8667631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10" name="Text 6"/>
          <p:cNvSpPr/>
          <p:nvPr/>
        </p:nvSpPr>
        <p:spPr>
          <a:xfrm>
            <a:off x="6149340" y="3392853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3484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36</a:t>
            </a:r>
            <a:endParaRPr lang="en-US" sz="1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9209" y="1301172"/>
            <a:ext cx="6485581" cy="3186880"/>
          </a:xfrm>
          <a:prstGeom prst="rect">
            <a:avLst/>
          </a:prstGeom>
        </p:spPr>
      </p:pic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3432FA65-360A-D116-6A88-505F25AE9003}"/>
              </a:ext>
            </a:extLst>
          </p:cNvPr>
          <p:cNvSpPr/>
          <p:nvPr/>
        </p:nvSpPr>
        <p:spPr>
          <a:xfrm>
            <a:off x="7216877" y="531990"/>
            <a:ext cx="1478834" cy="49565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6">
            <a:extLst>
              <a:ext uri="{FF2B5EF4-FFF2-40B4-BE49-F238E27FC236}">
                <a16:creationId xmlns:a16="http://schemas.microsoft.com/office/drawing/2014/main" id="{D44EB4CA-7C83-D5A0-D3F9-E905BA29F873}"/>
              </a:ext>
            </a:extLst>
          </p:cNvPr>
          <p:cNvSpPr/>
          <p:nvPr/>
        </p:nvSpPr>
        <p:spPr>
          <a:xfrm>
            <a:off x="7267052" y="710432"/>
            <a:ext cx="1378483" cy="3049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Right side occlusion</a:t>
            </a:r>
          </a:p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 Extraction</a:t>
            </a:r>
          </a:p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20" name="Shape 4">
            <a:extLst>
              <a:ext uri="{FF2B5EF4-FFF2-40B4-BE49-F238E27FC236}">
                <a16:creationId xmlns:a16="http://schemas.microsoft.com/office/drawing/2014/main" id="{D7BFE1A3-5EF2-1CC2-F819-4E694B5D78E4}"/>
              </a:ext>
            </a:extLst>
          </p:cNvPr>
          <p:cNvSpPr/>
          <p:nvPr/>
        </p:nvSpPr>
        <p:spPr>
          <a:xfrm>
            <a:off x="411480" y="495138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2" name="Shape 5">
            <a:extLst>
              <a:ext uri="{FF2B5EF4-FFF2-40B4-BE49-F238E27FC236}">
                <a16:creationId xmlns:a16="http://schemas.microsoft.com/office/drawing/2014/main" id="{D8EB203A-0753-42ED-5D84-0E5E1B69A934}"/>
              </a:ext>
            </a:extLst>
          </p:cNvPr>
          <p:cNvSpPr/>
          <p:nvPr/>
        </p:nvSpPr>
        <p:spPr>
          <a:xfrm>
            <a:off x="612648" y="650586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6">
            <a:extLst>
              <a:ext uri="{FF2B5EF4-FFF2-40B4-BE49-F238E27FC236}">
                <a16:creationId xmlns:a16="http://schemas.microsoft.com/office/drawing/2014/main" id="{4E5D0AF3-C316-D576-85D4-15995B681384}"/>
              </a:ext>
            </a:extLst>
          </p:cNvPr>
          <p:cNvSpPr/>
          <p:nvPr/>
        </p:nvSpPr>
        <p:spPr>
          <a:xfrm>
            <a:off x="1005840" y="495138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Occlusion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7324518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10" name="Text 6"/>
          <p:cNvSpPr/>
          <p:nvPr/>
        </p:nvSpPr>
        <p:spPr>
          <a:xfrm>
            <a:off x="6526825" y="4404669"/>
            <a:ext cx="2561744" cy="5010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Working after Extraction</a:t>
            </a:r>
          </a:p>
        </p:txBody>
      </p:sp>
      <p:sp>
        <p:nvSpPr>
          <p:cNvPr id="11" name="Text 7"/>
          <p:cNvSpPr/>
          <p:nvPr/>
        </p:nvSpPr>
        <p:spPr>
          <a:xfrm>
            <a:off x="548640" y="443484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37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" b="16922"/>
          <a:stretch/>
        </p:blipFill>
        <p:spPr>
          <a:xfrm>
            <a:off x="312251" y="149265"/>
            <a:ext cx="5575078" cy="228701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402594" y="1903488"/>
            <a:ext cx="22613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Non working after  Extraction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072" y="2707219"/>
            <a:ext cx="5556257" cy="2154528"/>
          </a:xfrm>
          <a:prstGeom prst="rect">
            <a:avLst/>
          </a:prstGeom>
        </p:spPr>
      </p:pic>
      <p:sp>
        <p:nvSpPr>
          <p:cNvPr id="1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15" name="Shape 5">
            <a:extLst>
              <a:ext uri="{FF2B5EF4-FFF2-40B4-BE49-F238E27FC236}">
                <a16:creationId xmlns:a16="http://schemas.microsoft.com/office/drawing/2014/main" id="{B86C6B44-69A2-0E61-BE91-0B95017407CF}"/>
              </a:ext>
            </a:extLst>
          </p:cNvPr>
          <p:cNvSpPr/>
          <p:nvPr/>
        </p:nvSpPr>
        <p:spPr>
          <a:xfrm>
            <a:off x="6292721" y="1168982"/>
            <a:ext cx="1241323" cy="416052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6">
            <a:extLst>
              <a:ext uri="{FF2B5EF4-FFF2-40B4-BE49-F238E27FC236}">
                <a16:creationId xmlns:a16="http://schemas.microsoft.com/office/drawing/2014/main" id="{B5CA0516-85CA-28D4-4C6B-33695B694DCE}"/>
              </a:ext>
            </a:extLst>
          </p:cNvPr>
          <p:cNvSpPr/>
          <p:nvPr/>
        </p:nvSpPr>
        <p:spPr>
          <a:xfrm>
            <a:off x="6224140" y="1293064"/>
            <a:ext cx="1378483" cy="3049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Right side occlusion</a:t>
            </a:r>
          </a:p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22" name="Shape 4">
            <a:extLst>
              <a:ext uri="{FF2B5EF4-FFF2-40B4-BE49-F238E27FC236}">
                <a16:creationId xmlns:a16="http://schemas.microsoft.com/office/drawing/2014/main" id="{3618B118-8E27-B278-A253-BE937E4E6B92}"/>
              </a:ext>
            </a:extLst>
          </p:cNvPr>
          <p:cNvSpPr/>
          <p:nvPr/>
        </p:nvSpPr>
        <p:spPr>
          <a:xfrm>
            <a:off x="6292721" y="584188"/>
            <a:ext cx="2766066" cy="502921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4" name="Shape 5">
            <a:extLst>
              <a:ext uri="{FF2B5EF4-FFF2-40B4-BE49-F238E27FC236}">
                <a16:creationId xmlns:a16="http://schemas.microsoft.com/office/drawing/2014/main" id="{C439D40E-278D-4D60-418C-7E44AD77CB04}"/>
              </a:ext>
            </a:extLst>
          </p:cNvPr>
          <p:cNvSpPr/>
          <p:nvPr/>
        </p:nvSpPr>
        <p:spPr>
          <a:xfrm>
            <a:off x="6417859" y="707224"/>
            <a:ext cx="217932" cy="217932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6">
            <a:extLst>
              <a:ext uri="{FF2B5EF4-FFF2-40B4-BE49-F238E27FC236}">
                <a16:creationId xmlns:a16="http://schemas.microsoft.com/office/drawing/2014/main" id="{9DE2BB08-2914-E368-B0FA-F7F430FA7CA3}"/>
              </a:ext>
            </a:extLst>
          </p:cNvPr>
          <p:cNvSpPr/>
          <p:nvPr/>
        </p:nvSpPr>
        <p:spPr>
          <a:xfrm>
            <a:off x="6811051" y="577682"/>
            <a:ext cx="2766066" cy="5029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Occlusion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5375191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5" name="Shape 2"/>
          <p:cNvSpPr/>
          <p:nvPr/>
        </p:nvSpPr>
        <p:spPr>
          <a:xfrm>
            <a:off x="668216" y="641671"/>
            <a:ext cx="2419702" cy="50184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r>
              <a:rPr lang="en-US" b="1" dirty="0">
                <a:solidFill>
                  <a:srgbClr val="F2F5FA"/>
                </a:solidFill>
                <a:latin typeface="Calibri" pitchFamily="34" charset="0"/>
                <a:cs typeface="Calibri" pitchFamily="34" charset="-120"/>
              </a:rPr>
              <a:t> Protrusive  movment</a:t>
            </a:r>
            <a:endParaRPr lang="en-US" dirty="0"/>
          </a:p>
          <a:p>
            <a:endParaRPr lang="en-US" dirty="0"/>
          </a:p>
        </p:txBody>
      </p:sp>
      <p:sp>
        <p:nvSpPr>
          <p:cNvPr id="6" name="Text 3"/>
          <p:cNvSpPr/>
          <p:nvPr/>
        </p:nvSpPr>
        <p:spPr>
          <a:xfrm>
            <a:off x="6472935" y="777240"/>
            <a:ext cx="1176561" cy="4652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6149340" y="3392853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3484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38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8270" y="1812497"/>
            <a:ext cx="6187459" cy="2247654"/>
          </a:xfrm>
          <a:prstGeom prst="rect">
            <a:avLst/>
          </a:prstGeom>
        </p:spPr>
      </p:pic>
      <p:sp>
        <p:nvSpPr>
          <p:cNvPr id="15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13212842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10" name="Text 6"/>
          <p:cNvSpPr/>
          <p:nvPr/>
        </p:nvSpPr>
        <p:spPr>
          <a:xfrm>
            <a:off x="5920740" y="465429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39</a:t>
            </a:r>
            <a:endParaRPr lang="en-US" sz="1000" dirty="0"/>
          </a:p>
        </p:txBody>
      </p:sp>
      <p:sp>
        <p:nvSpPr>
          <p:cNvPr id="2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20" name="Shape 7">
            <a:extLst>
              <a:ext uri="{FF2B5EF4-FFF2-40B4-BE49-F238E27FC236}">
                <a16:creationId xmlns:a16="http://schemas.microsoft.com/office/drawing/2014/main" id="{C1847BF6-4326-5F0E-75CD-8EFE3E39A7BD}"/>
              </a:ext>
            </a:extLst>
          </p:cNvPr>
          <p:cNvSpPr/>
          <p:nvPr/>
        </p:nvSpPr>
        <p:spPr>
          <a:xfrm>
            <a:off x="2873326" y="2084244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3" name="Shape 8">
            <a:extLst>
              <a:ext uri="{FF2B5EF4-FFF2-40B4-BE49-F238E27FC236}">
                <a16:creationId xmlns:a16="http://schemas.microsoft.com/office/drawing/2014/main" id="{839FDDC7-F903-6857-2CEC-6A653B81C760}"/>
              </a:ext>
            </a:extLst>
          </p:cNvPr>
          <p:cNvSpPr/>
          <p:nvPr/>
        </p:nvSpPr>
        <p:spPr>
          <a:xfrm>
            <a:off x="3074494" y="2239692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Text 9">
            <a:extLst>
              <a:ext uri="{FF2B5EF4-FFF2-40B4-BE49-F238E27FC236}">
                <a16:creationId xmlns:a16="http://schemas.microsoft.com/office/drawing/2014/main" id="{274C6AD1-D206-494B-4DE0-04F5C07B76E4}"/>
              </a:ext>
            </a:extLst>
          </p:cNvPr>
          <p:cNvSpPr/>
          <p:nvPr/>
        </p:nvSpPr>
        <p:spPr>
          <a:xfrm>
            <a:off x="3467686" y="2084244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Dental Examination 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40129227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29F04B-5F95-D466-CC32-B874E673F7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">
            <a:extLst>
              <a:ext uri="{FF2B5EF4-FFF2-40B4-BE49-F238E27FC236}">
                <a16:creationId xmlns:a16="http://schemas.microsoft.com/office/drawing/2014/main" id="{7485FD40-787B-0E01-FF20-E4A3F5F6801E}"/>
              </a:ext>
            </a:extLst>
          </p:cNvPr>
          <p:cNvSpPr/>
          <p:nvPr/>
        </p:nvSpPr>
        <p:spPr>
          <a:xfrm>
            <a:off x="695644" y="1416732"/>
            <a:ext cx="7005710" cy="3129012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BB5F00BD-66F6-0A48-BE77-17F0DE65FEA7}"/>
              </a:ext>
            </a:extLst>
          </p:cNvPr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75FE8E27-128C-B4BF-229C-B76358C40F50}"/>
              </a:ext>
            </a:extLst>
          </p:cNvPr>
          <p:cNvSpPr/>
          <p:nvPr/>
        </p:nvSpPr>
        <p:spPr>
          <a:xfrm>
            <a:off x="5920740" y="465429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Shape 7">
            <a:extLst>
              <a:ext uri="{FF2B5EF4-FFF2-40B4-BE49-F238E27FC236}">
                <a16:creationId xmlns:a16="http://schemas.microsoft.com/office/drawing/2014/main" id="{8C0308BE-9FC6-1941-1312-802F0BA41915}"/>
              </a:ext>
            </a:extLst>
          </p:cNvPr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26777E80-7623-0FF1-FCF7-06F2638C6DEA}"/>
              </a:ext>
            </a:extLst>
          </p:cNvPr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358EE283-EF97-C564-9506-DC2FA36D26C2}"/>
              </a:ext>
            </a:extLst>
          </p:cNvPr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39</a:t>
            </a:r>
            <a:endParaRPr lang="en-US" sz="1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DDFAE5-9857-A611-2E47-B7F10E240DE4}"/>
              </a:ext>
            </a:extLst>
          </p:cNvPr>
          <p:cNvSpPr txBox="1"/>
          <p:nvPr/>
        </p:nvSpPr>
        <p:spPr>
          <a:xfrm>
            <a:off x="850392" y="1783880"/>
            <a:ext cx="64499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Overhang between  teeth of 5 and  6 in upper left side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Spontaneous pain in teeth of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a-IR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a-IR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Occasionally </a:t>
            </a:r>
            <a:r>
              <a:rPr lang="fa-IR" dirty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Pain ( for a few  seconds) in tooth of 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5D60A0E-E3E1-F15B-FDFD-A7FB42A00DBC}"/>
              </a:ext>
            </a:extLst>
          </p:cNvPr>
          <p:cNvCxnSpPr/>
          <p:nvPr/>
        </p:nvCxnSpPr>
        <p:spPr>
          <a:xfrm>
            <a:off x="3914812" y="2597557"/>
            <a:ext cx="914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66C9A35-097A-B728-24D6-049AC314D900}"/>
              </a:ext>
            </a:extLst>
          </p:cNvPr>
          <p:cNvCxnSpPr/>
          <p:nvPr/>
        </p:nvCxnSpPr>
        <p:spPr>
          <a:xfrm>
            <a:off x="4380173" y="2245545"/>
            <a:ext cx="0" cy="7682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B9A9F4BB-0E82-18A4-C43B-AFD5D60EDC62}"/>
              </a:ext>
            </a:extLst>
          </p:cNvPr>
          <p:cNvSpPr txBox="1"/>
          <p:nvPr/>
        </p:nvSpPr>
        <p:spPr>
          <a:xfrm>
            <a:off x="4036044" y="2324655"/>
            <a:ext cx="1229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6       6</a:t>
            </a:r>
          </a:p>
          <a:p>
            <a:r>
              <a:rPr lang="en-US" dirty="0">
                <a:solidFill>
                  <a:schemeClr val="bg1"/>
                </a:solidFill>
              </a:rPr>
              <a:t>       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1B9782-B9A3-5DF4-2A9D-F0738F50B954}"/>
              </a:ext>
            </a:extLst>
          </p:cNvPr>
          <p:cNvCxnSpPr/>
          <p:nvPr/>
        </p:nvCxnSpPr>
        <p:spPr>
          <a:xfrm>
            <a:off x="5762982" y="3298047"/>
            <a:ext cx="8455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5B0DD5A-1CD0-97F7-BC0E-13C50C679737}"/>
              </a:ext>
            </a:extLst>
          </p:cNvPr>
          <p:cNvCxnSpPr/>
          <p:nvPr/>
        </p:nvCxnSpPr>
        <p:spPr>
          <a:xfrm>
            <a:off x="6215265" y="3013760"/>
            <a:ext cx="0" cy="584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9C44C8CD-7AD8-915E-C73A-2F92A5F32A65}"/>
              </a:ext>
            </a:extLst>
          </p:cNvPr>
          <p:cNvSpPr txBox="1"/>
          <p:nvPr/>
        </p:nvSpPr>
        <p:spPr>
          <a:xfrm>
            <a:off x="5835346" y="3228892"/>
            <a:ext cx="548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7" name="FooterStd">
            <a:extLst>
              <a:ext uri="{FF2B5EF4-FFF2-40B4-BE49-F238E27FC236}">
                <a16:creationId xmlns:a16="http://schemas.microsoft.com/office/drawing/2014/main" id="{9341CFDC-C073-5FD2-0553-9783F63115AB}"/>
              </a:ext>
            </a:extLst>
          </p:cNvPr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20" name="Shape 7">
            <a:extLst>
              <a:ext uri="{FF2B5EF4-FFF2-40B4-BE49-F238E27FC236}">
                <a16:creationId xmlns:a16="http://schemas.microsoft.com/office/drawing/2014/main" id="{D65CC435-F4D4-1C2A-0B7C-0D507B0A3DCB}"/>
              </a:ext>
            </a:extLst>
          </p:cNvPr>
          <p:cNvSpPr/>
          <p:nvPr/>
        </p:nvSpPr>
        <p:spPr>
          <a:xfrm>
            <a:off x="411480" y="487444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3" name="Shape 8">
            <a:extLst>
              <a:ext uri="{FF2B5EF4-FFF2-40B4-BE49-F238E27FC236}">
                <a16:creationId xmlns:a16="http://schemas.microsoft.com/office/drawing/2014/main" id="{E0B381E9-FFCC-4839-E053-31D277057793}"/>
              </a:ext>
            </a:extLst>
          </p:cNvPr>
          <p:cNvSpPr/>
          <p:nvPr/>
        </p:nvSpPr>
        <p:spPr>
          <a:xfrm>
            <a:off x="612648" y="642892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Text 9">
            <a:extLst>
              <a:ext uri="{FF2B5EF4-FFF2-40B4-BE49-F238E27FC236}">
                <a16:creationId xmlns:a16="http://schemas.microsoft.com/office/drawing/2014/main" id="{C61EDE7C-9624-50BE-3BAB-370A3D85923B}"/>
              </a:ext>
            </a:extLst>
          </p:cNvPr>
          <p:cNvSpPr/>
          <p:nvPr/>
        </p:nvSpPr>
        <p:spPr>
          <a:xfrm>
            <a:off x="1005840" y="487444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Dental Examination 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42422517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10" name="Text 6"/>
          <p:cNvSpPr/>
          <p:nvPr/>
        </p:nvSpPr>
        <p:spPr>
          <a:xfrm>
            <a:off x="5920740" y="465429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40</a:t>
            </a:r>
            <a:endParaRPr lang="en-US" sz="1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58" b="2466"/>
          <a:stretch/>
        </p:blipFill>
        <p:spPr>
          <a:xfrm>
            <a:off x="667582" y="1452766"/>
            <a:ext cx="4094332" cy="27878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" t="5246" r="5404" b="12834"/>
          <a:stretch/>
        </p:blipFill>
        <p:spPr>
          <a:xfrm>
            <a:off x="5381994" y="1439935"/>
            <a:ext cx="2346162" cy="2812025"/>
          </a:xfrm>
          <a:prstGeom prst="rect">
            <a:avLst/>
          </a:prstGeom>
        </p:spPr>
      </p:pic>
      <p:sp>
        <p:nvSpPr>
          <p:cNvPr id="15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7" name="Shape 7">
            <a:extLst>
              <a:ext uri="{FF2B5EF4-FFF2-40B4-BE49-F238E27FC236}">
                <a16:creationId xmlns:a16="http://schemas.microsoft.com/office/drawing/2014/main" id="{D7F46DA6-61F7-D972-AC10-562062646F60}"/>
              </a:ext>
            </a:extLst>
          </p:cNvPr>
          <p:cNvSpPr/>
          <p:nvPr/>
        </p:nvSpPr>
        <p:spPr>
          <a:xfrm>
            <a:off x="411480" y="487444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6" name="Shape 8">
            <a:extLst>
              <a:ext uri="{FF2B5EF4-FFF2-40B4-BE49-F238E27FC236}">
                <a16:creationId xmlns:a16="http://schemas.microsoft.com/office/drawing/2014/main" id="{E30A4D1A-DD14-25C1-1CE6-4994364F8EF5}"/>
              </a:ext>
            </a:extLst>
          </p:cNvPr>
          <p:cNvSpPr/>
          <p:nvPr/>
        </p:nvSpPr>
        <p:spPr>
          <a:xfrm>
            <a:off x="612648" y="642892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9">
            <a:extLst>
              <a:ext uri="{FF2B5EF4-FFF2-40B4-BE49-F238E27FC236}">
                <a16:creationId xmlns:a16="http://schemas.microsoft.com/office/drawing/2014/main" id="{A74A1BF3-F5CA-85C1-9FE3-B7B60CF80E45}"/>
              </a:ext>
            </a:extLst>
          </p:cNvPr>
          <p:cNvSpPr/>
          <p:nvPr/>
        </p:nvSpPr>
        <p:spPr>
          <a:xfrm>
            <a:off x="1005840" y="487444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Dental Examination 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8118631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646344" y="1010412"/>
            <a:ext cx="4833793" cy="3694176"/>
          </a:xfrm>
          <a:prstGeom prst="roundRect">
            <a:avLst>
              <a:gd name="adj" fmla="val 1485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intraoral_maxill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492" y="1051560"/>
            <a:ext cx="4751497" cy="361188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5809957" y="1026588"/>
            <a:ext cx="2949995" cy="3636852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6172200" y="1307592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6199632" y="1645920"/>
            <a:ext cx="228600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600"/>
              </a:spcAft>
              <a:buSzPct val="100000"/>
              <a:buFontTx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Ovoid arch form</a:t>
            </a:r>
          </a:p>
          <a:p>
            <a:pPr marL="177800" indent="-177800">
              <a:spcAft>
                <a:spcPts val="600"/>
              </a:spcAft>
              <a:buSzPct val="100000"/>
              <a:buFontTx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Occlusal &amp; incisal wear facets</a:t>
            </a:r>
          </a:p>
          <a:p>
            <a:pPr marL="177800" indent="-177800">
              <a:spcAft>
                <a:spcPts val="600"/>
              </a:spcAft>
              <a:buSzPct val="100000"/>
              <a:buFontTx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cs typeface="Calibri" pitchFamily="34" charset="-120"/>
              </a:rPr>
              <a:t>spacing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amalgam &amp; full-coverage restorations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Caries</a:t>
            </a:r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Dentin exposure — anterior segment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41</a:t>
            </a:r>
            <a:endParaRPr lang="en-US" sz="1000" dirty="0"/>
          </a:p>
        </p:txBody>
      </p:sp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13" name="Shape 7">
            <a:extLst>
              <a:ext uri="{FF2B5EF4-FFF2-40B4-BE49-F238E27FC236}">
                <a16:creationId xmlns:a16="http://schemas.microsoft.com/office/drawing/2014/main" id="{3CC0C21C-C081-F928-CB2F-E94EE020B437}"/>
              </a:ext>
            </a:extLst>
          </p:cNvPr>
          <p:cNvSpPr/>
          <p:nvPr/>
        </p:nvSpPr>
        <p:spPr>
          <a:xfrm>
            <a:off x="411479" y="383342"/>
            <a:ext cx="4575517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 dirty="0"/>
          </a:p>
        </p:txBody>
      </p:sp>
      <p:sp>
        <p:nvSpPr>
          <p:cNvPr id="18" name="Shape 8">
            <a:extLst>
              <a:ext uri="{FF2B5EF4-FFF2-40B4-BE49-F238E27FC236}">
                <a16:creationId xmlns:a16="http://schemas.microsoft.com/office/drawing/2014/main" id="{8563C14F-DBD8-1168-70D4-39070FA048FE}"/>
              </a:ext>
            </a:extLst>
          </p:cNvPr>
          <p:cNvSpPr/>
          <p:nvPr/>
        </p:nvSpPr>
        <p:spPr>
          <a:xfrm>
            <a:off x="612648" y="523314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9">
            <a:extLst>
              <a:ext uri="{FF2B5EF4-FFF2-40B4-BE49-F238E27FC236}">
                <a16:creationId xmlns:a16="http://schemas.microsoft.com/office/drawing/2014/main" id="{FDFDD659-D887-BA45-9DF8-4413389C198B}"/>
              </a:ext>
            </a:extLst>
          </p:cNvPr>
          <p:cNvSpPr/>
          <p:nvPr/>
        </p:nvSpPr>
        <p:spPr>
          <a:xfrm>
            <a:off x="1005839" y="477948"/>
            <a:ext cx="4149969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Dental Examination - </a:t>
            </a:r>
            <a:r>
              <a:rPr lang="en-US" sz="1600" b="1" dirty="0">
                <a:solidFill>
                  <a:srgbClr val="F2F5FA"/>
                </a:solidFill>
                <a:ea typeface="Cambria" pitchFamily="34" charset="-122"/>
                <a:cs typeface="Cambria" pitchFamily="34" charset="-120"/>
              </a:rPr>
              <a:t>Maxillary Occlusal View</a:t>
            </a:r>
            <a:endParaRPr lang="en-US" sz="1600" dirty="0"/>
          </a:p>
          <a:p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5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507492" y="1211330"/>
            <a:ext cx="5111496" cy="3292340"/>
          </a:xfrm>
          <a:prstGeom prst="roundRect">
            <a:avLst>
              <a:gd name="adj" fmla="val 166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Shape 2"/>
          <p:cNvSpPr/>
          <p:nvPr/>
        </p:nvSpPr>
        <p:spPr>
          <a:xfrm>
            <a:off x="5943599" y="1211330"/>
            <a:ext cx="2876843" cy="3292340"/>
          </a:xfrm>
          <a:prstGeom prst="roundRect">
            <a:avLst>
              <a:gd name="adj" fmla="val 29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6172200" y="1307592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6199632" y="1645920"/>
            <a:ext cx="228600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Ovoid arch form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FontTx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Generalized occlusal and incisal wear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amalgam restorations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dentin &amp; enamel surface loss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42</a:t>
            </a:r>
            <a:endParaRPr lang="en-US" sz="10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24" y="1307592"/>
            <a:ext cx="4847031" cy="3093769"/>
          </a:xfrm>
          <a:prstGeom prst="rect">
            <a:avLst/>
          </a:prstGeom>
        </p:spPr>
      </p:pic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13" name="Shape 7">
            <a:extLst>
              <a:ext uri="{FF2B5EF4-FFF2-40B4-BE49-F238E27FC236}">
                <a16:creationId xmlns:a16="http://schemas.microsoft.com/office/drawing/2014/main" id="{504330A5-E2EC-E548-B984-3497C380AB55}"/>
              </a:ext>
            </a:extLst>
          </p:cNvPr>
          <p:cNvSpPr/>
          <p:nvPr/>
        </p:nvSpPr>
        <p:spPr>
          <a:xfrm>
            <a:off x="411479" y="383342"/>
            <a:ext cx="4870939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 dirty="0"/>
          </a:p>
        </p:txBody>
      </p:sp>
      <p:sp>
        <p:nvSpPr>
          <p:cNvPr id="18" name="Shape 8">
            <a:extLst>
              <a:ext uri="{FF2B5EF4-FFF2-40B4-BE49-F238E27FC236}">
                <a16:creationId xmlns:a16="http://schemas.microsoft.com/office/drawing/2014/main" id="{53BF2317-4801-08EC-7661-BEB698A9BE30}"/>
              </a:ext>
            </a:extLst>
          </p:cNvPr>
          <p:cNvSpPr/>
          <p:nvPr/>
        </p:nvSpPr>
        <p:spPr>
          <a:xfrm>
            <a:off x="612648" y="523314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9">
            <a:extLst>
              <a:ext uri="{FF2B5EF4-FFF2-40B4-BE49-F238E27FC236}">
                <a16:creationId xmlns:a16="http://schemas.microsoft.com/office/drawing/2014/main" id="{B99893D1-A91A-A057-9C6A-89065B8E2649}"/>
              </a:ext>
            </a:extLst>
          </p:cNvPr>
          <p:cNvSpPr/>
          <p:nvPr/>
        </p:nvSpPr>
        <p:spPr>
          <a:xfrm>
            <a:off x="1005839" y="477948"/>
            <a:ext cx="4149969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Dental Examination - </a:t>
            </a:r>
            <a:r>
              <a:rPr lang="en-US" sz="1600" b="1" dirty="0">
                <a:solidFill>
                  <a:srgbClr val="F2F5FA"/>
                </a:solidFill>
                <a:ea typeface="Cambria" pitchFamily="34" charset="-122"/>
                <a:cs typeface="Cambria" pitchFamily="34" charset="-120"/>
              </a:rPr>
              <a:t>Mandibular Occlusal View</a:t>
            </a:r>
            <a:endParaRPr lang="en-US" sz="1600" dirty="0"/>
          </a:p>
          <a:p>
            <a:r>
              <a:rPr lang="en-US" sz="15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5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Periodontal Examination</a:t>
            </a:r>
            <a:endParaRPr lang="en-US" sz="2600" dirty="0"/>
          </a:p>
        </p:txBody>
      </p:sp>
      <p:sp>
        <p:nvSpPr>
          <p:cNvPr id="5" name="Shape 2"/>
          <p:cNvSpPr/>
          <p:nvPr/>
        </p:nvSpPr>
        <p:spPr>
          <a:xfrm>
            <a:off x="4516599" y="366008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4516599" y="366008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Maxilla</a:t>
            </a: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3761350" y="512312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3" name="Shape 8"/>
          <p:cNvSpPr/>
          <p:nvPr/>
        </p:nvSpPr>
        <p:spPr>
          <a:xfrm>
            <a:off x="6210886" y="1234440"/>
            <a:ext cx="2658794" cy="3108960"/>
          </a:xfrm>
          <a:prstGeom prst="roundRect">
            <a:avLst>
              <a:gd name="adj" fmla="val 3158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4" name="Text 9"/>
          <p:cNvSpPr/>
          <p:nvPr/>
        </p:nvSpPr>
        <p:spPr>
          <a:xfrm>
            <a:off x="6355080" y="13990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5" name="Text 10"/>
          <p:cNvSpPr/>
          <p:nvPr/>
        </p:nvSpPr>
        <p:spPr>
          <a:xfrm>
            <a:off x="6382512" y="1737360"/>
            <a:ext cx="2103120" cy="2468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deep pockets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(PD ≤ 3 mm)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furcation involvement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tooth mobility</a:t>
            </a:r>
          </a:p>
          <a:p>
            <a:pPr>
              <a:spcAft>
                <a:spcPts val="600"/>
              </a:spcAft>
              <a:buSzPct val="100000"/>
            </a:pPr>
            <a:endParaRPr lang="en-US" sz="1250" dirty="0"/>
          </a:p>
          <a:p>
            <a:pPr>
              <a:spcAft>
                <a:spcPts val="600"/>
              </a:spcAft>
              <a:buSzPct val="100000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Oral hygiene: Fair</a:t>
            </a:r>
          </a:p>
          <a:p>
            <a:pPr>
              <a:spcAft>
                <a:spcPts val="600"/>
              </a:spcAft>
              <a:buSzPct val="100000"/>
            </a:pPr>
            <a:r>
              <a:rPr lang="en-US" sz="1250" dirty="0">
                <a:solidFill>
                  <a:srgbClr val="FF0000"/>
                </a:solidFill>
                <a:latin typeface="Calibri" pitchFamily="34" charset="0"/>
                <a:cs typeface="Calibri" pitchFamily="34" charset="-120"/>
              </a:rPr>
              <a:t>Plaque score 45%</a:t>
            </a:r>
            <a:endParaRPr lang="en-US" sz="1250" dirty="0">
              <a:solidFill>
                <a:srgbClr val="FF0000"/>
              </a:solidFill>
            </a:endParaRPr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8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43</a:t>
            </a:r>
            <a:endParaRPr lang="en-US" sz="1000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68" y="797224"/>
            <a:ext cx="5986756" cy="3643392"/>
          </a:xfrm>
          <a:prstGeom prst="rect">
            <a:avLst/>
          </a:prstGeom>
        </p:spPr>
      </p:pic>
      <p:sp>
        <p:nvSpPr>
          <p:cNvPr id="2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Periodontal Examination</a:t>
            </a:r>
            <a:endParaRPr lang="en-US" sz="2600" dirty="0"/>
          </a:p>
        </p:txBody>
      </p:sp>
      <p:sp>
        <p:nvSpPr>
          <p:cNvPr id="14" name="Text 9"/>
          <p:cNvSpPr/>
          <p:nvPr/>
        </p:nvSpPr>
        <p:spPr>
          <a:xfrm>
            <a:off x="6145161" y="1399032"/>
            <a:ext cx="2358759" cy="24158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8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44</a:t>
            </a:r>
            <a:endParaRPr lang="en-US" sz="1000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6609" y="906551"/>
            <a:ext cx="6472742" cy="3404058"/>
          </a:xfrm>
          <a:prstGeom prst="rect">
            <a:avLst/>
          </a:prstGeom>
        </p:spPr>
      </p:pic>
      <p:sp>
        <p:nvSpPr>
          <p:cNvPr id="2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06B25506-5E8C-8787-2D7E-37DC1253A31E}"/>
              </a:ext>
            </a:extLst>
          </p:cNvPr>
          <p:cNvSpPr/>
          <p:nvPr/>
        </p:nvSpPr>
        <p:spPr>
          <a:xfrm>
            <a:off x="4516599" y="366008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3">
            <a:extLst>
              <a:ext uri="{FF2B5EF4-FFF2-40B4-BE49-F238E27FC236}">
                <a16:creationId xmlns:a16="http://schemas.microsoft.com/office/drawing/2014/main" id="{A75CDF6B-6A8A-440B-851A-C3B15CB1F7B5}"/>
              </a:ext>
            </a:extLst>
          </p:cNvPr>
          <p:cNvSpPr/>
          <p:nvPr/>
        </p:nvSpPr>
        <p:spPr>
          <a:xfrm>
            <a:off x="4516599" y="366008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Maxilla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4699162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Periodontal Examination</a:t>
            </a:r>
            <a:endParaRPr lang="en-US" sz="2600" dirty="0"/>
          </a:p>
        </p:txBody>
      </p:sp>
      <p:sp>
        <p:nvSpPr>
          <p:cNvPr id="13" name="Shape 8"/>
          <p:cNvSpPr/>
          <p:nvPr/>
        </p:nvSpPr>
        <p:spPr>
          <a:xfrm>
            <a:off x="6126480" y="1234440"/>
            <a:ext cx="2606040" cy="3108960"/>
          </a:xfrm>
          <a:prstGeom prst="roundRect">
            <a:avLst>
              <a:gd name="adj" fmla="val 3158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4" name="Text 9"/>
          <p:cNvSpPr/>
          <p:nvPr/>
        </p:nvSpPr>
        <p:spPr>
          <a:xfrm>
            <a:off x="6355080" y="13990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1100" dirty="0"/>
          </a:p>
        </p:txBody>
      </p:sp>
      <p:sp>
        <p:nvSpPr>
          <p:cNvPr id="15" name="Text 10"/>
          <p:cNvSpPr/>
          <p:nvPr/>
        </p:nvSpPr>
        <p:spPr>
          <a:xfrm>
            <a:off x="6382512" y="1737360"/>
            <a:ext cx="2103120" cy="2468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deep pockets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(PD ≤ 3 mm)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furcation involvement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tooth mobility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Localized gingival recession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Oral hygiene: Fair</a:t>
            </a:r>
            <a:endParaRPr lang="en-US" sz="125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8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45</a:t>
            </a:r>
            <a:endParaRPr lang="en-US" sz="1000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" t="220" r="2160"/>
          <a:stretch/>
        </p:blipFill>
        <p:spPr>
          <a:xfrm>
            <a:off x="307159" y="1461981"/>
            <a:ext cx="5366054" cy="2881419"/>
          </a:xfrm>
          <a:prstGeom prst="rect">
            <a:avLst/>
          </a:prstGeom>
        </p:spPr>
      </p:pic>
      <p:sp>
        <p:nvSpPr>
          <p:cNvPr id="2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AF1F4513-9D87-26AA-099E-36707FE9276C}"/>
              </a:ext>
            </a:extLst>
          </p:cNvPr>
          <p:cNvSpPr/>
          <p:nvPr/>
        </p:nvSpPr>
        <p:spPr>
          <a:xfrm>
            <a:off x="4516599" y="366008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7E76A6C0-792A-69AF-A1AA-FF97ECDB009D}"/>
              </a:ext>
            </a:extLst>
          </p:cNvPr>
          <p:cNvSpPr/>
          <p:nvPr/>
        </p:nvSpPr>
        <p:spPr>
          <a:xfrm>
            <a:off x="4516599" y="366008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Mandible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4688587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Periodontal Examination</a:t>
            </a:r>
            <a:endParaRPr lang="en-US" sz="2600" dirty="0"/>
          </a:p>
        </p:txBody>
      </p:sp>
      <p:sp>
        <p:nvSpPr>
          <p:cNvPr id="15" name="Text 10"/>
          <p:cNvSpPr/>
          <p:nvPr/>
        </p:nvSpPr>
        <p:spPr>
          <a:xfrm>
            <a:off x="6382512" y="1737360"/>
            <a:ext cx="2103120" cy="2468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spcAft>
                <a:spcPts val="600"/>
              </a:spcAft>
              <a:buSzPct val="100000"/>
            </a:pPr>
            <a:endParaRPr lang="en-US" sz="125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8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46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706" y="706073"/>
            <a:ext cx="7062706" cy="4074255"/>
          </a:xfrm>
          <a:prstGeom prst="rect">
            <a:avLst/>
          </a:prstGeom>
        </p:spPr>
      </p:pic>
      <p:sp>
        <p:nvSpPr>
          <p:cNvPr id="1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5" name="Shape 2">
            <a:extLst>
              <a:ext uri="{FF2B5EF4-FFF2-40B4-BE49-F238E27FC236}">
                <a16:creationId xmlns:a16="http://schemas.microsoft.com/office/drawing/2014/main" id="{98220D50-26A1-E552-4836-3E8813C0A09C}"/>
              </a:ext>
            </a:extLst>
          </p:cNvPr>
          <p:cNvSpPr/>
          <p:nvPr/>
        </p:nvSpPr>
        <p:spPr>
          <a:xfrm>
            <a:off x="4516599" y="366008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24F3FA03-F36E-746F-FE08-79E182BE747F}"/>
              </a:ext>
            </a:extLst>
          </p:cNvPr>
          <p:cNvSpPr/>
          <p:nvPr/>
        </p:nvSpPr>
        <p:spPr>
          <a:xfrm>
            <a:off x="4516599" y="366008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Mandible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7574573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458259-2D4A-C2C1-2B9C-891F4CB10C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5FEF98EE-0195-72A1-2CF0-405804312556}"/>
              </a:ext>
            </a:extLst>
          </p:cNvPr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6C2A6EC5-B4C7-310A-1B78-B30AB8278FF8}"/>
              </a:ext>
            </a:extLst>
          </p:cNvPr>
          <p:cNvSpPr/>
          <p:nvPr/>
        </p:nvSpPr>
        <p:spPr>
          <a:xfrm>
            <a:off x="5920740" y="465429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Shape 7">
            <a:extLst>
              <a:ext uri="{FF2B5EF4-FFF2-40B4-BE49-F238E27FC236}">
                <a16:creationId xmlns:a16="http://schemas.microsoft.com/office/drawing/2014/main" id="{674EA310-6F37-CDB2-F7A7-D025563EFD20}"/>
              </a:ext>
            </a:extLst>
          </p:cNvPr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CE825401-7EF2-159B-9E8C-178A2A4511D6}"/>
              </a:ext>
            </a:extLst>
          </p:cNvPr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CDF5AA6A-5C7C-F57E-2F55-A70DC94BFE4A}"/>
              </a:ext>
            </a:extLst>
          </p:cNvPr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39</a:t>
            </a:r>
            <a:endParaRPr lang="en-US" sz="1000" dirty="0"/>
          </a:p>
        </p:txBody>
      </p:sp>
      <p:sp>
        <p:nvSpPr>
          <p:cNvPr id="27" name="FooterStd">
            <a:extLst>
              <a:ext uri="{FF2B5EF4-FFF2-40B4-BE49-F238E27FC236}">
                <a16:creationId xmlns:a16="http://schemas.microsoft.com/office/drawing/2014/main" id="{B368E95A-FDC1-8BA6-7D07-278B2F7676E6}"/>
              </a:ext>
            </a:extLst>
          </p:cNvPr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20" name="Shape 7">
            <a:extLst>
              <a:ext uri="{FF2B5EF4-FFF2-40B4-BE49-F238E27FC236}">
                <a16:creationId xmlns:a16="http://schemas.microsoft.com/office/drawing/2014/main" id="{011FB4AD-9DDC-F5A7-F5E8-55722F3CB723}"/>
              </a:ext>
            </a:extLst>
          </p:cNvPr>
          <p:cNvSpPr/>
          <p:nvPr/>
        </p:nvSpPr>
        <p:spPr>
          <a:xfrm>
            <a:off x="2873326" y="2084244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3" name="Shape 8">
            <a:extLst>
              <a:ext uri="{FF2B5EF4-FFF2-40B4-BE49-F238E27FC236}">
                <a16:creationId xmlns:a16="http://schemas.microsoft.com/office/drawing/2014/main" id="{7B85B2BF-B951-210D-9BAA-C15BBD9CB0FC}"/>
              </a:ext>
            </a:extLst>
          </p:cNvPr>
          <p:cNvSpPr/>
          <p:nvPr/>
        </p:nvSpPr>
        <p:spPr>
          <a:xfrm>
            <a:off x="3074494" y="2239692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Text 9">
            <a:extLst>
              <a:ext uri="{FF2B5EF4-FFF2-40B4-BE49-F238E27FC236}">
                <a16:creationId xmlns:a16="http://schemas.microsoft.com/office/drawing/2014/main" id="{B773F375-3C68-DCCD-7A62-04D517804329}"/>
              </a:ext>
            </a:extLst>
          </p:cNvPr>
          <p:cNvSpPr/>
          <p:nvPr/>
        </p:nvSpPr>
        <p:spPr>
          <a:xfrm>
            <a:off x="3467686" y="2084244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Radiographic Evaluation</a:t>
            </a:r>
            <a:endParaRPr lang="en-US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7199B9D7-E880-0CA6-E50D-2B54FC085716}"/>
              </a:ext>
            </a:extLst>
          </p:cNvPr>
          <p:cNvSpPr/>
          <p:nvPr/>
        </p:nvSpPr>
        <p:spPr>
          <a:xfrm>
            <a:off x="1371600" y="2825496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Panoramic &amp; full PA series</a:t>
            </a:r>
            <a:endParaRPr lang="en-US" sz="1250" dirty="0"/>
          </a:p>
        </p:txBody>
      </p:sp>
    </p:spTree>
    <p:extLst>
      <p:ext uri="{BB962C8B-B14F-4D97-AF65-F5344CB8AC3E}">
        <p14:creationId xmlns:p14="http://schemas.microsoft.com/office/powerpoint/2010/main" val="41847661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790028"/>
            <a:ext cx="22086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Panoramic View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260604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2926080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5806440" y="1668780"/>
            <a:ext cx="2834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5806440" y="3543300"/>
            <a:ext cx="2834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5806440" y="3863340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48</a:t>
            </a:r>
            <a:endParaRPr lang="en-US" sz="100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" y="1172509"/>
            <a:ext cx="7993965" cy="3897839"/>
          </a:xfrm>
          <a:prstGeom prst="rect">
            <a:avLst/>
          </a:prstGeom>
        </p:spPr>
      </p:pic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7" name="Shape 7">
            <a:extLst>
              <a:ext uri="{FF2B5EF4-FFF2-40B4-BE49-F238E27FC236}">
                <a16:creationId xmlns:a16="http://schemas.microsoft.com/office/drawing/2014/main" id="{B614F1FF-1B28-DD1D-F9C4-26324BFA5A88}"/>
              </a:ext>
            </a:extLst>
          </p:cNvPr>
          <p:cNvSpPr/>
          <p:nvPr/>
        </p:nvSpPr>
        <p:spPr>
          <a:xfrm>
            <a:off x="411480" y="227309"/>
            <a:ext cx="3749040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66DF5C8E-F0B0-1496-725D-8D652D7D7238}"/>
              </a:ext>
            </a:extLst>
          </p:cNvPr>
          <p:cNvSpPr/>
          <p:nvPr/>
        </p:nvSpPr>
        <p:spPr>
          <a:xfrm>
            <a:off x="612648" y="382757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9">
            <a:extLst>
              <a:ext uri="{FF2B5EF4-FFF2-40B4-BE49-F238E27FC236}">
                <a16:creationId xmlns:a16="http://schemas.microsoft.com/office/drawing/2014/main" id="{486B3107-418B-64DB-00E1-5D19F213D884}"/>
              </a:ext>
            </a:extLst>
          </p:cNvPr>
          <p:cNvSpPr/>
          <p:nvPr/>
        </p:nvSpPr>
        <p:spPr>
          <a:xfrm>
            <a:off x="1005840" y="227309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Radiographic Evaluation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918025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7">
            <a:extLst>
              <a:ext uri="{FF2B5EF4-FFF2-40B4-BE49-F238E27FC236}">
                <a16:creationId xmlns:a16="http://schemas.microsoft.com/office/drawing/2014/main" id="{2AF7A09C-A043-7D07-D84B-3A01DF56736F}"/>
              </a:ext>
            </a:extLst>
          </p:cNvPr>
          <p:cNvSpPr/>
          <p:nvPr/>
        </p:nvSpPr>
        <p:spPr>
          <a:xfrm>
            <a:off x="411480" y="227309"/>
            <a:ext cx="3499338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548640" y="260604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2926080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5806440" y="1668780"/>
            <a:ext cx="2834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806440" y="1988820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5806440" y="3863340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49</a:t>
            </a:r>
            <a:endParaRPr lang="en-US" sz="10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0554" y="1561855"/>
            <a:ext cx="1639626" cy="126923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1245" y="3175171"/>
            <a:ext cx="2118243" cy="1639727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8708" y="857071"/>
            <a:ext cx="1311004" cy="1653891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0331" y="760969"/>
            <a:ext cx="1351444" cy="1720496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791" y="815906"/>
            <a:ext cx="1417344" cy="1788044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149" y="1248771"/>
            <a:ext cx="1368708" cy="173721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32" y="3154117"/>
            <a:ext cx="2172637" cy="1681833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721277" y="2681220"/>
            <a:ext cx="3158319" cy="2400816"/>
          </a:xfrm>
          <a:prstGeom prst="rect">
            <a:avLst/>
          </a:prstGeom>
        </p:spPr>
      </p:pic>
      <p:sp>
        <p:nvSpPr>
          <p:cNvPr id="2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30" name="Shape 8">
            <a:extLst>
              <a:ext uri="{FF2B5EF4-FFF2-40B4-BE49-F238E27FC236}">
                <a16:creationId xmlns:a16="http://schemas.microsoft.com/office/drawing/2014/main" id="{C2D350C4-B75E-0983-4B59-07A1A4AEBF3B}"/>
              </a:ext>
            </a:extLst>
          </p:cNvPr>
          <p:cNvSpPr/>
          <p:nvPr/>
        </p:nvSpPr>
        <p:spPr>
          <a:xfrm>
            <a:off x="612648" y="382757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" name="Text 9">
            <a:extLst>
              <a:ext uri="{FF2B5EF4-FFF2-40B4-BE49-F238E27FC236}">
                <a16:creationId xmlns:a16="http://schemas.microsoft.com/office/drawing/2014/main" id="{A2795341-A020-57B0-650A-B9CE6DBBCEBE}"/>
              </a:ext>
            </a:extLst>
          </p:cNvPr>
          <p:cNvSpPr/>
          <p:nvPr/>
        </p:nvSpPr>
        <p:spPr>
          <a:xfrm>
            <a:off x="1005840" y="227309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Radiographic Evaluation</a:t>
            </a:r>
            <a:endParaRPr lang="en-US" sz="1600" dirty="0"/>
          </a:p>
        </p:txBody>
      </p:sp>
      <p:sp>
        <p:nvSpPr>
          <p:cNvPr id="34" name="Text 1">
            <a:extLst>
              <a:ext uri="{FF2B5EF4-FFF2-40B4-BE49-F238E27FC236}">
                <a16:creationId xmlns:a16="http://schemas.microsoft.com/office/drawing/2014/main" id="{AF7AD0A1-2EF0-95D5-875D-CC6362A20C8D}"/>
              </a:ext>
            </a:extLst>
          </p:cNvPr>
          <p:cNvSpPr/>
          <p:nvPr/>
        </p:nvSpPr>
        <p:spPr>
          <a:xfrm>
            <a:off x="548640" y="790028"/>
            <a:ext cx="141734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Maxillary Full PA</a:t>
            </a:r>
            <a:endParaRPr lang="en-US" sz="1250" dirty="0"/>
          </a:p>
        </p:txBody>
      </p:sp>
    </p:spTree>
    <p:extLst>
      <p:ext uri="{BB962C8B-B14F-4D97-AF65-F5344CB8AC3E}">
        <p14:creationId xmlns:p14="http://schemas.microsoft.com/office/powerpoint/2010/main" val="39844264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/>
          <p:cNvSpPr/>
          <p:nvPr/>
        </p:nvSpPr>
        <p:spPr>
          <a:xfrm>
            <a:off x="548640" y="260604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2926080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5806440" y="1668780"/>
            <a:ext cx="2834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806440" y="1988820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5806440" y="3543300"/>
            <a:ext cx="2834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5806440" y="3863340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INTRA-ORAL EXAMINATION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50</a:t>
            </a:r>
            <a:endParaRPr lang="en-US" sz="100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1843" y="2400300"/>
            <a:ext cx="3968294" cy="253288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45" y="3347662"/>
            <a:ext cx="1871038" cy="1448366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000" y="1401752"/>
            <a:ext cx="1290618" cy="163809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7462" y="783517"/>
            <a:ext cx="1177055" cy="1503012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9982" y="1318555"/>
            <a:ext cx="1248519" cy="158466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590" y="3350452"/>
            <a:ext cx="1679498" cy="1300095"/>
          </a:xfrm>
          <a:prstGeom prst="rect">
            <a:avLst/>
          </a:prstGeom>
        </p:spPr>
      </p:pic>
      <p:sp>
        <p:nvSpPr>
          <p:cNvPr id="22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7" name="Shape 7">
            <a:extLst>
              <a:ext uri="{FF2B5EF4-FFF2-40B4-BE49-F238E27FC236}">
                <a16:creationId xmlns:a16="http://schemas.microsoft.com/office/drawing/2014/main" id="{E7346322-1D29-CB79-228B-1E7DFE0E74CE}"/>
              </a:ext>
            </a:extLst>
          </p:cNvPr>
          <p:cNvSpPr/>
          <p:nvPr/>
        </p:nvSpPr>
        <p:spPr>
          <a:xfrm>
            <a:off x="411480" y="227309"/>
            <a:ext cx="3499338" cy="548640"/>
          </a:xfrm>
          <a:prstGeom prst="roundRect">
            <a:avLst>
              <a:gd name="adj" fmla="val 500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3" name="Shape 8">
            <a:extLst>
              <a:ext uri="{FF2B5EF4-FFF2-40B4-BE49-F238E27FC236}">
                <a16:creationId xmlns:a16="http://schemas.microsoft.com/office/drawing/2014/main" id="{F4A2B233-37DC-2D4D-2A5B-303931B3D947}"/>
              </a:ext>
            </a:extLst>
          </p:cNvPr>
          <p:cNvSpPr/>
          <p:nvPr/>
        </p:nvSpPr>
        <p:spPr>
          <a:xfrm>
            <a:off x="612648" y="382757"/>
            <a:ext cx="237744" cy="237744"/>
          </a:xfrm>
          <a:prstGeom prst="ellipse">
            <a:avLst/>
          </a:prstGeom>
          <a:solidFill>
            <a:srgbClr val="0F1929"/>
          </a:solidFill>
          <a:ln w="1270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Text 9">
            <a:extLst>
              <a:ext uri="{FF2B5EF4-FFF2-40B4-BE49-F238E27FC236}">
                <a16:creationId xmlns:a16="http://schemas.microsoft.com/office/drawing/2014/main" id="{336A6FC5-D2AD-36E3-B931-905C7E21CABE}"/>
              </a:ext>
            </a:extLst>
          </p:cNvPr>
          <p:cNvSpPr/>
          <p:nvPr/>
        </p:nvSpPr>
        <p:spPr>
          <a:xfrm>
            <a:off x="1005840" y="227309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Radiographic Evaluation</a:t>
            </a:r>
            <a:endParaRPr lang="en-US" sz="1600" dirty="0"/>
          </a:p>
        </p:txBody>
      </p:sp>
      <p:sp>
        <p:nvSpPr>
          <p:cNvPr id="27" name="Text 1">
            <a:extLst>
              <a:ext uri="{FF2B5EF4-FFF2-40B4-BE49-F238E27FC236}">
                <a16:creationId xmlns:a16="http://schemas.microsoft.com/office/drawing/2014/main" id="{6BD2F66E-6940-C99F-B711-75045A0A0B8B}"/>
              </a:ext>
            </a:extLst>
          </p:cNvPr>
          <p:cNvSpPr/>
          <p:nvPr/>
        </p:nvSpPr>
        <p:spPr>
          <a:xfrm>
            <a:off x="548640" y="790028"/>
            <a:ext cx="141734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Mandibular Full PA</a:t>
            </a:r>
            <a:endParaRPr lang="en-US" sz="1250" dirty="0"/>
          </a:p>
        </p:txBody>
      </p:sp>
    </p:spTree>
    <p:extLst>
      <p:ext uri="{BB962C8B-B14F-4D97-AF65-F5344CB8AC3E}">
        <p14:creationId xmlns:p14="http://schemas.microsoft.com/office/powerpoint/2010/main" val="10864112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66560" y="2651760"/>
            <a:ext cx="4023360" cy="4023360"/>
          </a:xfrm>
          <a:prstGeom prst="ellipse">
            <a:avLst/>
          </a:prstGeom>
          <a:ln w="15875">
            <a:solidFill>
              <a:srgbClr val="2DD4B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-1463040" y="-1737360"/>
            <a:ext cx="3291840" cy="3291840"/>
          </a:xfrm>
          <a:prstGeom prst="ellipse">
            <a:avLst/>
          </a:prstGeom>
          <a:ln w="12700">
            <a:solidFill>
              <a:srgbClr val="E8B84B">
                <a:alpha val="38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566928" y="1078992"/>
            <a:ext cx="30175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0" b="1" dirty="0">
                <a:solidFill>
                  <a:srgbClr val="1D2C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3000" dirty="0"/>
          </a:p>
        </p:txBody>
      </p:sp>
      <p:sp>
        <p:nvSpPr>
          <p:cNvPr id="5" name="Text 3"/>
          <p:cNvSpPr/>
          <p:nvPr/>
        </p:nvSpPr>
        <p:spPr>
          <a:xfrm>
            <a:off x="658368" y="187452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kern="0" spc="3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03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2157984"/>
            <a:ext cx="58521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Diagnostic Evaluation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5120640" y="3246120"/>
            <a:ext cx="365760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03200" indent="-203200">
              <a:spcAft>
                <a:spcPts val="500"/>
              </a:spcAft>
              <a:buSzPct val="100000"/>
              <a:buChar char="—"/>
            </a:pPr>
            <a:r>
              <a:rPr lang="en-US" sz="125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Centric relation registration</a:t>
            </a:r>
          </a:p>
          <a:p>
            <a:pPr marL="203200" indent="-203200">
              <a:spcAft>
                <a:spcPts val="500"/>
              </a:spcAft>
              <a:buSzPct val="100000"/>
              <a:buFontTx/>
              <a:buChar char="—"/>
            </a:pPr>
            <a:r>
              <a:rPr lang="en-US" sz="125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Vertical dimension evaluation</a:t>
            </a:r>
            <a:endParaRPr lang="en-US" sz="1250" dirty="0"/>
          </a:p>
          <a:p>
            <a:pPr marL="203200" indent="-203200">
              <a:spcAft>
                <a:spcPts val="500"/>
              </a:spcAft>
              <a:buSzPct val="100000"/>
              <a:buChar char="—"/>
            </a:pPr>
            <a:r>
              <a:rPr lang="en-US" sz="125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Canine level evaluation</a:t>
            </a:r>
            <a:endParaRPr lang="en-US" sz="1250" dirty="0"/>
          </a:p>
          <a:p>
            <a:pPr marL="203200" indent="-203200">
              <a:spcAft>
                <a:spcPts val="500"/>
              </a:spcAft>
              <a:buSzPct val="100000"/>
              <a:buChar char="—"/>
            </a:pPr>
            <a:r>
              <a:rPr lang="en-US" sz="125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Facebow transfer &amp; mounting</a:t>
            </a:r>
            <a:endParaRPr lang="en-US" sz="1250" dirty="0"/>
          </a:p>
          <a:p>
            <a:pPr marL="203200" indent="-203200">
              <a:spcAft>
                <a:spcPts val="500"/>
              </a:spcAft>
              <a:buSzPct val="100000"/>
              <a:buChar char="—"/>
            </a:pPr>
            <a:r>
              <a:rPr lang="en-US" sz="125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mock-up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51</a:t>
            </a:r>
            <a:endParaRPr lang="en-US" sz="1000" dirty="0"/>
          </a:p>
        </p:txBody>
      </p:sp>
      <p:sp>
        <p:nvSpPr>
          <p:cNvPr id="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5"/>
          <p:cNvSpPr/>
          <p:nvPr/>
        </p:nvSpPr>
        <p:spPr>
          <a:xfrm>
            <a:off x="3693840" y="4164905"/>
            <a:ext cx="1272048" cy="424396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Mandible</a:t>
            </a:r>
          </a:p>
        </p:txBody>
      </p:sp>
      <p:sp>
        <p:nvSpPr>
          <p:cNvPr id="10" name="Text 6"/>
          <p:cNvSpPr/>
          <p:nvPr/>
        </p:nvSpPr>
        <p:spPr>
          <a:xfrm>
            <a:off x="1028700" y="456285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9" name="Shape 13"/>
          <p:cNvSpPr/>
          <p:nvPr/>
        </p:nvSpPr>
        <p:spPr>
          <a:xfrm>
            <a:off x="6035040" y="1385311"/>
            <a:ext cx="2697480" cy="2532895"/>
          </a:xfrm>
          <a:prstGeom prst="roundRect">
            <a:avLst>
              <a:gd name="adj" fmla="val 36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0" name="Text 14"/>
          <p:cNvSpPr/>
          <p:nvPr/>
        </p:nvSpPr>
        <p:spPr>
          <a:xfrm>
            <a:off x="6263640" y="1549904"/>
            <a:ext cx="2240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PROTOCOL</a:t>
            </a:r>
            <a:endParaRPr lang="en-US" sz="1100" dirty="0"/>
          </a:p>
        </p:txBody>
      </p:sp>
      <p:sp>
        <p:nvSpPr>
          <p:cNvPr id="21" name="Text 15"/>
          <p:cNvSpPr/>
          <p:nvPr/>
        </p:nvSpPr>
        <p:spPr>
          <a:xfrm>
            <a:off x="6291072" y="1888232"/>
            <a:ext cx="219456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Irreversible hydrocolloid (alginate) impressions</a:t>
            </a:r>
            <a:endParaRPr lang="en-US" sz="12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casts for mounted analysis</a:t>
            </a:r>
            <a:endParaRPr lang="en-US" sz="1250" dirty="0"/>
          </a:p>
        </p:txBody>
      </p:sp>
      <p:sp>
        <p:nvSpPr>
          <p:cNvPr id="22" name="Shape 16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3" name="Text 17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24" name="Text 1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52</a:t>
            </a:r>
            <a:endParaRPr lang="en-US" sz="1000" dirty="0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8" t="3760" r="20861" b="1"/>
          <a:stretch/>
        </p:blipFill>
        <p:spPr>
          <a:xfrm>
            <a:off x="228335" y="1385312"/>
            <a:ext cx="2638865" cy="2532895"/>
          </a:xfrm>
          <a:prstGeom prst="rect">
            <a:avLst/>
          </a:prstGeom>
        </p:spPr>
      </p:pic>
      <p:sp>
        <p:nvSpPr>
          <p:cNvPr id="27" name="Shape 2"/>
          <p:cNvSpPr/>
          <p:nvPr/>
        </p:nvSpPr>
        <p:spPr>
          <a:xfrm>
            <a:off x="895753" y="4164905"/>
            <a:ext cx="1304027" cy="424396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Maxilla</a:t>
            </a: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5549" y="1385312"/>
            <a:ext cx="2608630" cy="2532895"/>
          </a:xfrm>
          <a:prstGeom prst="rect">
            <a:avLst/>
          </a:prstGeom>
        </p:spPr>
      </p:pic>
      <p:sp>
        <p:nvSpPr>
          <p:cNvPr id="2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14" name="Text 0">
            <a:extLst>
              <a:ext uri="{FF2B5EF4-FFF2-40B4-BE49-F238E27FC236}">
                <a16:creationId xmlns:a16="http://schemas.microsoft.com/office/drawing/2014/main" id="{48CC9EE8-DCE2-7C23-5173-9F42DA2A0219}"/>
              </a:ext>
            </a:extLst>
          </p:cNvPr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Primary Impressions &amp; Diagnostic Casts</a:t>
            </a:r>
            <a:endParaRPr lang="en-US" sz="26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10">
            <a:extLst>
              <a:ext uri="{FF2B5EF4-FFF2-40B4-BE49-F238E27FC236}">
                <a16:creationId xmlns:a16="http://schemas.microsoft.com/office/drawing/2014/main" id="{35721E58-7A26-9002-D2DF-400380A0E49F}"/>
              </a:ext>
            </a:extLst>
          </p:cNvPr>
          <p:cNvSpPr/>
          <p:nvPr/>
        </p:nvSpPr>
        <p:spPr>
          <a:xfrm>
            <a:off x="134697" y="883211"/>
            <a:ext cx="2553287" cy="2125757"/>
          </a:xfrm>
          <a:prstGeom prst="roundRect">
            <a:avLst>
              <a:gd name="adj" fmla="val 3093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Primary Impressions &amp; Diagnostic Casts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1028700" y="2467117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209696" y="985789"/>
            <a:ext cx="2231385" cy="1773936"/>
          </a:xfrm>
          <a:prstGeom prst="roundRect">
            <a:avLst>
              <a:gd name="adj" fmla="val 3093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3" name="Shape 8"/>
          <p:cNvSpPr/>
          <p:nvPr/>
        </p:nvSpPr>
        <p:spPr>
          <a:xfrm>
            <a:off x="2957030" y="1589035"/>
            <a:ext cx="1773936" cy="359339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9"/>
          <p:cNvSpPr/>
          <p:nvPr/>
        </p:nvSpPr>
        <p:spPr>
          <a:xfrm>
            <a:off x="2957030" y="1622400"/>
            <a:ext cx="17739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Study cast — maxilla</a:t>
            </a:r>
            <a:endParaRPr lang="en-US" sz="1050" dirty="0"/>
          </a:p>
        </p:txBody>
      </p:sp>
      <p:sp>
        <p:nvSpPr>
          <p:cNvPr id="15" name="Shape 10"/>
          <p:cNvSpPr/>
          <p:nvPr/>
        </p:nvSpPr>
        <p:spPr>
          <a:xfrm>
            <a:off x="3538024" y="2670271"/>
            <a:ext cx="2553287" cy="2125757"/>
          </a:xfrm>
          <a:prstGeom prst="roundRect">
            <a:avLst>
              <a:gd name="adj" fmla="val 3093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2" name="Shape 16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3" name="Text 17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24" name="Text 1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53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880" y="2757358"/>
            <a:ext cx="2397971" cy="19495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24" y="985789"/>
            <a:ext cx="2367232" cy="1920605"/>
          </a:xfrm>
          <a:prstGeom prst="rect">
            <a:avLst/>
          </a:prstGeom>
        </p:spPr>
      </p:pic>
      <p:sp>
        <p:nvSpPr>
          <p:cNvPr id="25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9" name="Shape 8">
            <a:extLst>
              <a:ext uri="{FF2B5EF4-FFF2-40B4-BE49-F238E27FC236}">
                <a16:creationId xmlns:a16="http://schemas.microsoft.com/office/drawing/2014/main" id="{06C89150-F478-B392-11A4-A0F0931CA5F4}"/>
              </a:ext>
            </a:extLst>
          </p:cNvPr>
          <p:cNvSpPr/>
          <p:nvPr/>
        </p:nvSpPr>
        <p:spPr>
          <a:xfrm>
            <a:off x="6684264" y="3448621"/>
            <a:ext cx="1773936" cy="359339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5223E189-AD34-960C-471E-CE05758DF4AA}"/>
              </a:ext>
            </a:extLst>
          </p:cNvPr>
          <p:cNvSpPr/>
          <p:nvPr/>
        </p:nvSpPr>
        <p:spPr>
          <a:xfrm>
            <a:off x="6684264" y="3481986"/>
            <a:ext cx="17739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Study cast — maxilla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2260601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2"/>
          <p:cNvSpPr/>
          <p:nvPr/>
        </p:nvSpPr>
        <p:spPr>
          <a:xfrm>
            <a:off x="843239" y="3734892"/>
            <a:ext cx="1331042" cy="478150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028700" y="3826992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Maxilla</a:t>
            </a:r>
            <a:endParaRPr lang="en-US" sz="1050" dirty="0"/>
          </a:p>
        </p:txBody>
      </p:sp>
      <p:sp>
        <p:nvSpPr>
          <p:cNvPr id="9" name="Shape 5"/>
          <p:cNvSpPr/>
          <p:nvPr/>
        </p:nvSpPr>
        <p:spPr>
          <a:xfrm>
            <a:off x="3385737" y="3734221"/>
            <a:ext cx="1366685" cy="478150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Mandible</a:t>
            </a:r>
          </a:p>
        </p:txBody>
      </p:sp>
      <p:sp>
        <p:nvSpPr>
          <p:cNvPr id="10" name="Text 6"/>
          <p:cNvSpPr/>
          <p:nvPr/>
        </p:nvSpPr>
        <p:spPr>
          <a:xfrm>
            <a:off x="1028700" y="456285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9" name="Shape 13"/>
          <p:cNvSpPr/>
          <p:nvPr/>
        </p:nvSpPr>
        <p:spPr>
          <a:xfrm>
            <a:off x="5922497" y="1199817"/>
            <a:ext cx="2799471" cy="2410578"/>
          </a:xfrm>
          <a:prstGeom prst="roundRect">
            <a:avLst>
              <a:gd name="adj" fmla="val 360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0" name="Text 14"/>
          <p:cNvSpPr/>
          <p:nvPr/>
        </p:nvSpPr>
        <p:spPr>
          <a:xfrm>
            <a:off x="6151098" y="1364409"/>
            <a:ext cx="2240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PROTOCOL</a:t>
            </a:r>
            <a:endParaRPr lang="en-US" sz="1100" dirty="0"/>
          </a:p>
        </p:txBody>
      </p:sp>
      <p:sp>
        <p:nvSpPr>
          <p:cNvPr id="21" name="Text 15"/>
          <p:cNvSpPr/>
          <p:nvPr/>
        </p:nvSpPr>
        <p:spPr>
          <a:xfrm>
            <a:off x="6178530" y="1702737"/>
            <a:ext cx="219456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Irreversible hydrocolloid (alginate) impressions</a:t>
            </a:r>
            <a:endParaRPr lang="en-US" sz="12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casts for mounted analysis</a:t>
            </a:r>
            <a:endParaRPr lang="en-US" sz="1250" dirty="0"/>
          </a:p>
        </p:txBody>
      </p:sp>
      <p:sp>
        <p:nvSpPr>
          <p:cNvPr id="22" name="Shape 16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3" name="Text 17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24" name="Text 1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54</a:t>
            </a:r>
            <a:endParaRPr lang="en-US" sz="1000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5148" y="1192530"/>
            <a:ext cx="2209331" cy="2417865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1" t="6405" r="23046" b="2744"/>
          <a:stretch/>
        </p:blipFill>
        <p:spPr>
          <a:xfrm>
            <a:off x="322605" y="1199816"/>
            <a:ext cx="2385539" cy="2410577"/>
          </a:xfrm>
          <a:prstGeom prst="rect">
            <a:avLst/>
          </a:prstGeom>
        </p:spPr>
      </p:pic>
      <p:sp>
        <p:nvSpPr>
          <p:cNvPr id="2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BB49C6DF-4103-1A65-1D01-85CF84F2EC1F}"/>
              </a:ext>
            </a:extLst>
          </p:cNvPr>
          <p:cNvSpPr/>
          <p:nvPr/>
        </p:nvSpPr>
        <p:spPr>
          <a:xfrm>
            <a:off x="563880" y="390144"/>
            <a:ext cx="6400800" cy="681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Primary Impressions &amp; Diagnostic Casts after extraction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33607688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Primary Impressions &amp; Diagnostic Casts after extraction</a:t>
            </a:r>
            <a:endParaRPr lang="en-US" sz="2600" dirty="0"/>
          </a:p>
        </p:txBody>
      </p:sp>
      <p:sp>
        <p:nvSpPr>
          <p:cNvPr id="5" name="Shape 2"/>
          <p:cNvSpPr/>
          <p:nvPr/>
        </p:nvSpPr>
        <p:spPr>
          <a:xfrm>
            <a:off x="1609707" y="4279534"/>
            <a:ext cx="1331042" cy="478150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803022" y="436992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Maxilla</a:t>
            </a:r>
            <a:endParaRPr lang="en-US" sz="1050" dirty="0"/>
          </a:p>
        </p:txBody>
      </p:sp>
      <p:sp>
        <p:nvSpPr>
          <p:cNvPr id="9" name="Shape 5"/>
          <p:cNvSpPr/>
          <p:nvPr/>
        </p:nvSpPr>
        <p:spPr>
          <a:xfrm>
            <a:off x="5647512" y="4279534"/>
            <a:ext cx="1238865" cy="478150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Mandible</a:t>
            </a:r>
          </a:p>
        </p:txBody>
      </p:sp>
      <p:sp>
        <p:nvSpPr>
          <p:cNvPr id="10" name="Text 6"/>
          <p:cNvSpPr/>
          <p:nvPr/>
        </p:nvSpPr>
        <p:spPr>
          <a:xfrm>
            <a:off x="1295986" y="4478101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8" name="Text 12"/>
          <p:cNvSpPr/>
          <p:nvPr/>
        </p:nvSpPr>
        <p:spPr>
          <a:xfrm>
            <a:off x="3281782" y="4562856"/>
            <a:ext cx="1848917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21" name="Text 15"/>
          <p:cNvSpPr/>
          <p:nvPr/>
        </p:nvSpPr>
        <p:spPr>
          <a:xfrm>
            <a:off x="5742432" y="1965960"/>
            <a:ext cx="219456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endParaRPr lang="en-US" sz="1250" dirty="0"/>
          </a:p>
        </p:txBody>
      </p:sp>
      <p:sp>
        <p:nvSpPr>
          <p:cNvPr id="22" name="Shape 16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3" name="Text 17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24" name="Text 18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55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5838" r="-397"/>
          <a:stretch/>
        </p:blipFill>
        <p:spPr>
          <a:xfrm>
            <a:off x="579842" y="1140542"/>
            <a:ext cx="3539873" cy="301053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094" b="2188"/>
          <a:stretch/>
        </p:blipFill>
        <p:spPr>
          <a:xfrm>
            <a:off x="4272874" y="1111832"/>
            <a:ext cx="3838739" cy="3002131"/>
          </a:xfrm>
          <a:prstGeom prst="rect">
            <a:avLst/>
          </a:prstGeom>
        </p:spPr>
      </p:pic>
      <p:sp>
        <p:nvSpPr>
          <p:cNvPr id="25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16196151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Centric Relation Record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07492" y="1346160"/>
            <a:ext cx="4014216" cy="2702640"/>
          </a:xfrm>
          <a:prstGeom prst="roundRect">
            <a:avLst>
              <a:gd name="adj" fmla="val 2030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bite_re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92" y="1444458"/>
            <a:ext cx="3931920" cy="2620344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815084" y="3861348"/>
            <a:ext cx="1399032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815084" y="3861348"/>
            <a:ext cx="1399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 registration</a:t>
            </a: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5667451" y="3861348"/>
            <a:ext cx="192389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8056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 recorded at the established vertical dimension using bimanual manipulation</a:t>
            </a: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5" name="Text 11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56</a:t>
            </a:r>
            <a:endParaRPr lang="en-US" sz="100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423" y="951517"/>
            <a:ext cx="3686782" cy="3218147"/>
          </a:xfrm>
          <a:prstGeom prst="rect">
            <a:avLst/>
          </a:prstGeom>
        </p:spPr>
      </p:pic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Facebow Registration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91440" y="1599280"/>
            <a:ext cx="3087859" cy="2154196"/>
          </a:xfrm>
          <a:prstGeom prst="roundRect">
            <a:avLst>
              <a:gd name="adj" fmla="val 2547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facebow_front.jpg"/>
          <p:cNvPicPr>
            <a:picLocks noChangeAspect="1"/>
          </p:cNvPicPr>
          <p:nvPr/>
        </p:nvPicPr>
        <p:blipFill>
          <a:blip r:embed="rId3"/>
          <a:srcRect r="4412"/>
          <a:stretch>
            <a:fillRect/>
          </a:stretch>
        </p:blipFill>
        <p:spPr>
          <a:xfrm>
            <a:off x="158260" y="1640428"/>
            <a:ext cx="2971801" cy="207190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155309" y="3666450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155309" y="3666450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Frontal</a:t>
            </a:r>
            <a:endParaRPr lang="en-US" sz="1050" dirty="0"/>
          </a:p>
        </p:txBody>
      </p:sp>
      <p:sp>
        <p:nvSpPr>
          <p:cNvPr id="7" name="Shape 4"/>
          <p:cNvSpPr/>
          <p:nvPr/>
        </p:nvSpPr>
        <p:spPr>
          <a:xfrm>
            <a:off x="3288317" y="1599280"/>
            <a:ext cx="2802994" cy="2154196"/>
          </a:xfrm>
          <a:prstGeom prst="roundRect">
            <a:avLst>
              <a:gd name="adj" fmla="val 317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8" name="Image 1" descr="assets/facebow_right.jpg"/>
          <p:cNvPicPr>
            <a:picLocks noChangeAspect="1"/>
          </p:cNvPicPr>
          <p:nvPr/>
        </p:nvPicPr>
        <p:blipFill>
          <a:blip r:embed="rId4"/>
          <a:srcRect r="12148"/>
          <a:stretch>
            <a:fillRect/>
          </a:stretch>
        </p:blipFill>
        <p:spPr>
          <a:xfrm>
            <a:off x="3329465" y="1640428"/>
            <a:ext cx="2704516" cy="2051580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4197450" y="3639018"/>
            <a:ext cx="960121" cy="320040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6"/>
          <p:cNvSpPr/>
          <p:nvPr/>
        </p:nvSpPr>
        <p:spPr>
          <a:xfrm>
            <a:off x="4197450" y="3639018"/>
            <a:ext cx="960121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Right</a:t>
            </a: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6200328" y="1599280"/>
            <a:ext cx="2669351" cy="2154196"/>
          </a:xfrm>
          <a:prstGeom prst="roundRect">
            <a:avLst>
              <a:gd name="adj" fmla="val 317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12" name="Image 2" descr="assets/facebow_left.jpg"/>
          <p:cNvPicPr>
            <a:picLocks noChangeAspect="1"/>
          </p:cNvPicPr>
          <p:nvPr/>
        </p:nvPicPr>
        <p:blipFill>
          <a:blip r:embed="rId5"/>
          <a:srcRect r="18179"/>
          <a:stretch>
            <a:fillRect/>
          </a:stretch>
        </p:blipFill>
        <p:spPr>
          <a:xfrm>
            <a:off x="6255545" y="1640428"/>
            <a:ext cx="2543798" cy="2071900"/>
          </a:xfrm>
          <a:prstGeom prst="rect">
            <a:avLst/>
          </a:prstGeom>
        </p:spPr>
      </p:pic>
      <p:sp>
        <p:nvSpPr>
          <p:cNvPr id="13" name="Shape 8"/>
          <p:cNvSpPr/>
          <p:nvPr/>
        </p:nvSpPr>
        <p:spPr>
          <a:xfrm>
            <a:off x="7152361" y="3637906"/>
            <a:ext cx="963641" cy="321152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9"/>
          <p:cNvSpPr/>
          <p:nvPr/>
        </p:nvSpPr>
        <p:spPr>
          <a:xfrm>
            <a:off x="7152361" y="3637906"/>
            <a:ext cx="963641" cy="3211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Left</a:t>
            </a:r>
            <a:endParaRPr lang="en-US" sz="105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9" name="Text 14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57</a:t>
            </a:r>
            <a:endParaRPr lang="en-US" sz="1000" dirty="0"/>
          </a:p>
        </p:txBody>
      </p:sp>
      <p:sp>
        <p:nvSpPr>
          <p:cNvPr id="2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4">
            <a:extLst>
              <a:ext uri="{FF2B5EF4-FFF2-40B4-BE49-F238E27FC236}">
                <a16:creationId xmlns:a16="http://schemas.microsoft.com/office/drawing/2014/main" id="{8F554832-257B-B059-73E3-5CEDF38B74C3}"/>
              </a:ext>
            </a:extLst>
          </p:cNvPr>
          <p:cNvSpPr/>
          <p:nvPr/>
        </p:nvSpPr>
        <p:spPr>
          <a:xfrm>
            <a:off x="4572000" y="922081"/>
            <a:ext cx="4160520" cy="3058372"/>
          </a:xfrm>
          <a:prstGeom prst="roundRect">
            <a:avLst>
              <a:gd name="adj" fmla="val 317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1">
            <a:extLst>
              <a:ext uri="{FF2B5EF4-FFF2-40B4-BE49-F238E27FC236}">
                <a16:creationId xmlns:a16="http://schemas.microsoft.com/office/drawing/2014/main" id="{D9D28011-65B7-84D1-699D-4E2198CCED5F}"/>
              </a:ext>
            </a:extLst>
          </p:cNvPr>
          <p:cNvSpPr/>
          <p:nvPr/>
        </p:nvSpPr>
        <p:spPr>
          <a:xfrm>
            <a:off x="331086" y="920521"/>
            <a:ext cx="4126614" cy="3059932"/>
          </a:xfrm>
          <a:prstGeom prst="roundRect">
            <a:avLst>
              <a:gd name="adj" fmla="val 2547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Facebow Transfer</a:t>
            </a:r>
            <a:endParaRPr lang="en-US" sz="2600" dirty="0"/>
          </a:p>
        </p:txBody>
      </p:sp>
      <p:sp>
        <p:nvSpPr>
          <p:cNvPr id="10" name="Text 6"/>
          <p:cNvSpPr/>
          <p:nvPr/>
        </p:nvSpPr>
        <p:spPr>
          <a:xfrm>
            <a:off x="4457700" y="3373842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5" name="Text 10"/>
          <p:cNvSpPr/>
          <p:nvPr/>
        </p:nvSpPr>
        <p:spPr>
          <a:xfrm>
            <a:off x="548640" y="443484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Maxillary cast orientation transferred to a semi-adjustable articulator</a:t>
            </a:r>
            <a:endParaRPr lang="en-US" sz="125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9" name="Text 14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58</a:t>
            </a:r>
            <a:endParaRPr lang="en-US" sz="1000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4" t="-1" r="2616" b="911"/>
          <a:stretch/>
        </p:blipFill>
        <p:spPr>
          <a:xfrm>
            <a:off x="411480" y="982771"/>
            <a:ext cx="3965826" cy="2941271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7" b="5400"/>
          <a:stretch/>
        </p:blipFill>
        <p:spPr>
          <a:xfrm>
            <a:off x="4649374" y="980871"/>
            <a:ext cx="4026173" cy="2959018"/>
          </a:xfrm>
          <a:prstGeom prst="rect">
            <a:avLst/>
          </a:prstGeom>
        </p:spPr>
      </p:pic>
      <p:sp>
        <p:nvSpPr>
          <p:cNvPr id="22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4160207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1">
            <a:extLst>
              <a:ext uri="{FF2B5EF4-FFF2-40B4-BE49-F238E27FC236}">
                <a16:creationId xmlns:a16="http://schemas.microsoft.com/office/drawing/2014/main" id="{0ADED950-505B-A226-C486-765445C633B2}"/>
              </a:ext>
            </a:extLst>
          </p:cNvPr>
          <p:cNvSpPr/>
          <p:nvPr/>
        </p:nvSpPr>
        <p:spPr>
          <a:xfrm>
            <a:off x="317834" y="1112259"/>
            <a:ext cx="2734860" cy="3052384"/>
          </a:xfrm>
          <a:prstGeom prst="roundRect">
            <a:avLst>
              <a:gd name="adj" fmla="val 2547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0"/>
                <a:cs typeface="Cambria" pitchFamily="34" charset="0"/>
              </a:rPr>
              <a:t>Mount in CR</a:t>
            </a:r>
          </a:p>
        </p:txBody>
      </p:sp>
      <p:sp>
        <p:nvSpPr>
          <p:cNvPr id="10" name="Text 6"/>
          <p:cNvSpPr/>
          <p:nvPr/>
        </p:nvSpPr>
        <p:spPr>
          <a:xfrm>
            <a:off x="4654652" y="3519620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5" name="Text 10"/>
          <p:cNvSpPr/>
          <p:nvPr/>
        </p:nvSpPr>
        <p:spPr>
          <a:xfrm>
            <a:off x="567986" y="4412634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50" i="1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Condylar Inclination: 30◦   -    Bennet Angle: 15 ◦</a:t>
            </a:r>
            <a:endParaRPr lang="en-US" sz="125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9" name="Text 14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59</a:t>
            </a:r>
            <a:endParaRPr lang="en-US" sz="1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5" t="7870" r="29431" b="9958"/>
          <a:stretch>
            <a:fillRect/>
          </a:stretch>
        </p:blipFill>
        <p:spPr>
          <a:xfrm>
            <a:off x="410570" y="1172926"/>
            <a:ext cx="2553183" cy="2928363"/>
          </a:xfrm>
          <a:prstGeom prst="rect">
            <a:avLst/>
          </a:prstGeom>
        </p:spPr>
      </p:pic>
      <p:sp>
        <p:nvSpPr>
          <p:cNvPr id="2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9" name="Shape 4">
            <a:extLst>
              <a:ext uri="{FF2B5EF4-FFF2-40B4-BE49-F238E27FC236}">
                <a16:creationId xmlns:a16="http://schemas.microsoft.com/office/drawing/2014/main" id="{AF231EEF-43C1-4A48-13EB-593F49E40A5C}"/>
              </a:ext>
            </a:extLst>
          </p:cNvPr>
          <p:cNvSpPr/>
          <p:nvPr/>
        </p:nvSpPr>
        <p:spPr>
          <a:xfrm>
            <a:off x="3147752" y="1112258"/>
            <a:ext cx="2767825" cy="3052385"/>
          </a:xfrm>
          <a:prstGeom prst="roundRect">
            <a:avLst>
              <a:gd name="adj" fmla="val 317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02" t="10010" r="20394" b="6504"/>
          <a:stretch>
            <a:fillRect/>
          </a:stretch>
        </p:blipFill>
        <p:spPr>
          <a:xfrm>
            <a:off x="3256781" y="1172927"/>
            <a:ext cx="2553183" cy="2910597"/>
          </a:xfrm>
          <a:prstGeom prst="rect">
            <a:avLst/>
          </a:prstGeom>
        </p:spPr>
      </p:pic>
      <p:sp>
        <p:nvSpPr>
          <p:cNvPr id="12" name="Shape 7">
            <a:extLst>
              <a:ext uri="{FF2B5EF4-FFF2-40B4-BE49-F238E27FC236}">
                <a16:creationId xmlns:a16="http://schemas.microsoft.com/office/drawing/2014/main" id="{862D4529-80C0-1C40-1EBB-74D2B32D23BE}"/>
              </a:ext>
            </a:extLst>
          </p:cNvPr>
          <p:cNvSpPr/>
          <p:nvPr/>
        </p:nvSpPr>
        <p:spPr>
          <a:xfrm>
            <a:off x="6024606" y="1088022"/>
            <a:ext cx="2767825" cy="3076621"/>
          </a:xfrm>
          <a:prstGeom prst="roundRect">
            <a:avLst>
              <a:gd name="adj" fmla="val 317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83" t="-313" r="24231" b="607"/>
          <a:stretch>
            <a:fillRect/>
          </a:stretch>
        </p:blipFill>
        <p:spPr>
          <a:xfrm>
            <a:off x="6126484" y="1162673"/>
            <a:ext cx="2574388" cy="2920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3444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7">
            <a:extLst>
              <a:ext uri="{FF2B5EF4-FFF2-40B4-BE49-F238E27FC236}">
                <a16:creationId xmlns:a16="http://schemas.microsoft.com/office/drawing/2014/main" id="{EB0A0F96-8692-2134-01BF-FAF074B77E37}"/>
              </a:ext>
            </a:extLst>
          </p:cNvPr>
          <p:cNvSpPr/>
          <p:nvPr/>
        </p:nvSpPr>
        <p:spPr>
          <a:xfrm>
            <a:off x="2122521" y="1278515"/>
            <a:ext cx="4898957" cy="2804990"/>
          </a:xfrm>
          <a:prstGeom prst="roundRect">
            <a:avLst>
              <a:gd name="adj" fmla="val 317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Evaluation of Canine Level in the Mouth</a:t>
            </a:r>
            <a:endParaRPr lang="en-US" sz="2600" dirty="0"/>
          </a:p>
        </p:txBody>
      </p:sp>
      <p:sp>
        <p:nvSpPr>
          <p:cNvPr id="6" name="Shape 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60</a:t>
            </a:r>
            <a:endParaRPr lang="en-US" sz="10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2045" y="1423053"/>
            <a:ext cx="4579908" cy="2515914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 flipH="1">
            <a:off x="5179280" y="2658207"/>
            <a:ext cx="914400" cy="310896"/>
          </a:xfrm>
          <a:prstGeom prst="rightArrow">
            <a:avLst/>
          </a:prstGeom>
          <a:solidFill>
            <a:srgbClr val="2DD4B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0" name="Shape 2"/>
          <p:cNvSpPr/>
          <p:nvPr/>
        </p:nvSpPr>
        <p:spPr>
          <a:xfrm rot="10800000" flipH="1">
            <a:off x="1979066" y="2736866"/>
            <a:ext cx="914400" cy="310896"/>
          </a:xfrm>
          <a:prstGeom prst="rightArrow">
            <a:avLst/>
          </a:prstGeom>
          <a:solidFill>
            <a:srgbClr val="2DD4B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hape 7">
            <a:extLst>
              <a:ext uri="{FF2B5EF4-FFF2-40B4-BE49-F238E27FC236}">
                <a16:creationId xmlns:a16="http://schemas.microsoft.com/office/drawing/2014/main" id="{B7319D77-991F-D53A-33D1-11AEDE5AAF8F}"/>
              </a:ext>
            </a:extLst>
          </p:cNvPr>
          <p:cNvSpPr/>
          <p:nvPr/>
        </p:nvSpPr>
        <p:spPr>
          <a:xfrm>
            <a:off x="4603651" y="1079754"/>
            <a:ext cx="3319975" cy="3072384"/>
          </a:xfrm>
          <a:prstGeom prst="roundRect">
            <a:avLst>
              <a:gd name="adj" fmla="val 317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7">
            <a:extLst>
              <a:ext uri="{FF2B5EF4-FFF2-40B4-BE49-F238E27FC236}">
                <a16:creationId xmlns:a16="http://schemas.microsoft.com/office/drawing/2014/main" id="{B02AED86-8EFC-817A-831B-A56A05E89615}"/>
              </a:ext>
            </a:extLst>
          </p:cNvPr>
          <p:cNvSpPr/>
          <p:nvPr/>
        </p:nvSpPr>
        <p:spPr>
          <a:xfrm>
            <a:off x="520505" y="1115568"/>
            <a:ext cx="3319975" cy="3072384"/>
          </a:xfrm>
          <a:prstGeom prst="roundRect">
            <a:avLst>
              <a:gd name="adj" fmla="val 317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Vertical Dimension Evaluation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713232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VDR / VDO — physiologic rest position</a:t>
            </a:r>
            <a:endParaRPr lang="en-US" sz="1250" dirty="0"/>
          </a:p>
        </p:txBody>
      </p:sp>
      <p:sp>
        <p:nvSpPr>
          <p:cNvPr id="6" name="Shape 3"/>
          <p:cNvSpPr/>
          <p:nvPr/>
        </p:nvSpPr>
        <p:spPr>
          <a:xfrm>
            <a:off x="1620847" y="4288536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1620847" y="428853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VDR</a:t>
            </a:r>
            <a:endParaRPr lang="en-US" sz="1050" dirty="0"/>
          </a:p>
        </p:txBody>
      </p:sp>
      <p:sp>
        <p:nvSpPr>
          <p:cNvPr id="10" name="Shape 6"/>
          <p:cNvSpPr/>
          <p:nvPr/>
        </p:nvSpPr>
        <p:spPr>
          <a:xfrm>
            <a:off x="5879594" y="4283261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7"/>
          <p:cNvSpPr/>
          <p:nvPr/>
        </p:nvSpPr>
        <p:spPr>
          <a:xfrm>
            <a:off x="5890390" y="4283261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VDO</a:t>
            </a:r>
            <a:endParaRPr lang="en-US" sz="1050" dirty="0"/>
          </a:p>
        </p:txBody>
      </p:sp>
      <p:sp>
        <p:nvSpPr>
          <p:cNvPr id="17" name="Text 12"/>
          <p:cNvSpPr/>
          <p:nvPr/>
        </p:nvSpPr>
        <p:spPr>
          <a:xfrm>
            <a:off x="3154680" y="4434840"/>
            <a:ext cx="2834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8" name="Shape 1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9" name="Text 1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411480" y="4832604"/>
            <a:ext cx="6949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750" dirty="0"/>
          </a:p>
        </p:txBody>
      </p:sp>
      <p:sp>
        <p:nvSpPr>
          <p:cNvPr id="21" name="Text 1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61</a:t>
            </a:r>
            <a:endParaRPr lang="en-US" sz="1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49" y="1202084"/>
            <a:ext cx="3186239" cy="287350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38" t="972" r="8411" b="5875"/>
          <a:stretch>
            <a:fillRect/>
          </a:stretch>
        </p:blipFill>
        <p:spPr>
          <a:xfrm>
            <a:off x="4726745" y="1179107"/>
            <a:ext cx="3087857" cy="2886456"/>
          </a:xfrm>
          <a:prstGeom prst="rect">
            <a:avLst/>
          </a:prstGeom>
        </p:spPr>
      </p:pic>
      <p:sp>
        <p:nvSpPr>
          <p:cNvPr id="22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4462165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Vertical Dimension Evaluation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713232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VDR / VDO — physiologic rest position</a:t>
            </a:r>
            <a:endParaRPr lang="en-US" sz="1250" dirty="0"/>
          </a:p>
        </p:txBody>
      </p:sp>
      <p:sp>
        <p:nvSpPr>
          <p:cNvPr id="4" name="Shape 2"/>
          <p:cNvSpPr/>
          <p:nvPr/>
        </p:nvSpPr>
        <p:spPr>
          <a:xfrm>
            <a:off x="461772" y="1388712"/>
            <a:ext cx="2688336" cy="2218286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Shape 3"/>
          <p:cNvSpPr/>
          <p:nvPr/>
        </p:nvSpPr>
        <p:spPr>
          <a:xfrm>
            <a:off x="1325880" y="3433614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1325880" y="343361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VDR</a:t>
            </a:r>
            <a:endParaRPr lang="en-US" sz="1050" dirty="0"/>
          </a:p>
        </p:txBody>
      </p:sp>
      <p:sp>
        <p:nvSpPr>
          <p:cNvPr id="8" name="Shape 5"/>
          <p:cNvSpPr/>
          <p:nvPr/>
        </p:nvSpPr>
        <p:spPr>
          <a:xfrm>
            <a:off x="3250692" y="1388712"/>
            <a:ext cx="2688336" cy="2218286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0" name="Shape 6"/>
          <p:cNvSpPr/>
          <p:nvPr/>
        </p:nvSpPr>
        <p:spPr>
          <a:xfrm>
            <a:off x="4114800" y="3440648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7"/>
          <p:cNvSpPr/>
          <p:nvPr/>
        </p:nvSpPr>
        <p:spPr>
          <a:xfrm>
            <a:off x="4114800" y="3440648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VDO</a:t>
            </a:r>
            <a:endParaRPr lang="en-US" sz="1050" dirty="0"/>
          </a:p>
        </p:txBody>
      </p:sp>
      <p:sp>
        <p:nvSpPr>
          <p:cNvPr id="12" name="Shape 8"/>
          <p:cNvSpPr/>
          <p:nvPr/>
        </p:nvSpPr>
        <p:spPr>
          <a:xfrm>
            <a:off x="6039612" y="1388712"/>
            <a:ext cx="2830068" cy="2218286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13" name="Image 2" descr="assets/vd_diff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3410" y="1483924"/>
            <a:ext cx="2606040" cy="1830466"/>
          </a:xfrm>
          <a:prstGeom prst="rect">
            <a:avLst/>
          </a:prstGeom>
        </p:spPr>
      </p:pic>
      <p:sp>
        <p:nvSpPr>
          <p:cNvPr id="14" name="Shape 9"/>
          <p:cNvSpPr/>
          <p:nvPr/>
        </p:nvSpPr>
        <p:spPr>
          <a:xfrm>
            <a:off x="6759245" y="3419546"/>
            <a:ext cx="124907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0"/>
          <p:cNvSpPr/>
          <p:nvPr/>
        </p:nvSpPr>
        <p:spPr>
          <a:xfrm>
            <a:off x="6759245" y="3419546"/>
            <a:ext cx="1249070" cy="3137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Δ measurement</a:t>
            </a:r>
            <a:endParaRPr lang="en-US" sz="1050" dirty="0"/>
          </a:p>
        </p:txBody>
      </p:sp>
      <p:sp>
        <p:nvSpPr>
          <p:cNvPr id="16" name="Shape 11"/>
          <p:cNvSpPr/>
          <p:nvPr/>
        </p:nvSpPr>
        <p:spPr>
          <a:xfrm>
            <a:off x="3154680" y="4434840"/>
            <a:ext cx="2834640" cy="457200"/>
          </a:xfrm>
          <a:prstGeom prst="roundRect">
            <a:avLst>
              <a:gd name="adj" fmla="val 50000"/>
            </a:avLst>
          </a:prstGeom>
          <a:solidFill>
            <a:srgbClr val="1B283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3154680" y="4434840"/>
            <a:ext cx="2834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FWS (Δ = VDR − VDO) = 3.83 mm</a:t>
            </a:r>
            <a:endParaRPr lang="en-US" sz="1300" dirty="0"/>
          </a:p>
        </p:txBody>
      </p:sp>
      <p:sp>
        <p:nvSpPr>
          <p:cNvPr id="18" name="Shape 1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9" name="Text 1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21" name="Text 1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62</a:t>
            </a:r>
            <a:endParaRPr lang="en-US" sz="1000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6" r="3419"/>
          <a:stretch>
            <a:fillRect/>
          </a:stretch>
        </p:blipFill>
        <p:spPr>
          <a:xfrm>
            <a:off x="3421852" y="1456006"/>
            <a:ext cx="2314136" cy="1944816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30"/>
          <a:stretch>
            <a:fillRect/>
          </a:stretch>
        </p:blipFill>
        <p:spPr>
          <a:xfrm>
            <a:off x="647114" y="1469856"/>
            <a:ext cx="2240447" cy="1912854"/>
          </a:xfrm>
          <a:prstGeom prst="rect">
            <a:avLst/>
          </a:prstGeom>
        </p:spPr>
      </p:pic>
      <p:sp>
        <p:nvSpPr>
          <p:cNvPr id="24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2">
            <a:extLst>
              <a:ext uri="{FF2B5EF4-FFF2-40B4-BE49-F238E27FC236}">
                <a16:creationId xmlns:a16="http://schemas.microsoft.com/office/drawing/2014/main" id="{084DBCBC-DDDB-5D06-65B8-07AC877E650F}"/>
              </a:ext>
            </a:extLst>
          </p:cNvPr>
          <p:cNvSpPr/>
          <p:nvPr/>
        </p:nvSpPr>
        <p:spPr>
          <a:xfrm>
            <a:off x="301488" y="1166162"/>
            <a:ext cx="2855148" cy="2666572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0" name="Shape 5">
            <a:extLst>
              <a:ext uri="{FF2B5EF4-FFF2-40B4-BE49-F238E27FC236}">
                <a16:creationId xmlns:a16="http://schemas.microsoft.com/office/drawing/2014/main" id="{1F554379-0B58-A496-B62D-C0F7DBD201F8}"/>
              </a:ext>
            </a:extLst>
          </p:cNvPr>
          <p:cNvSpPr/>
          <p:nvPr/>
        </p:nvSpPr>
        <p:spPr>
          <a:xfrm>
            <a:off x="3346489" y="1174824"/>
            <a:ext cx="2818449" cy="2657910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3" name="Shape 8">
            <a:extLst>
              <a:ext uri="{FF2B5EF4-FFF2-40B4-BE49-F238E27FC236}">
                <a16:creationId xmlns:a16="http://schemas.microsoft.com/office/drawing/2014/main" id="{AB6A32D8-D66F-FF19-EAFA-1A6995BCAABF}"/>
              </a:ext>
            </a:extLst>
          </p:cNvPr>
          <p:cNvSpPr/>
          <p:nvPr/>
        </p:nvSpPr>
        <p:spPr>
          <a:xfrm>
            <a:off x="6370415" y="1163663"/>
            <a:ext cx="2352822" cy="2683139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7" name="Text 4"/>
          <p:cNvSpPr/>
          <p:nvPr/>
        </p:nvSpPr>
        <p:spPr>
          <a:xfrm>
            <a:off x="1234438" y="373607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7" name="Text 12"/>
          <p:cNvSpPr/>
          <p:nvPr/>
        </p:nvSpPr>
        <p:spPr>
          <a:xfrm>
            <a:off x="3154680" y="4434840"/>
            <a:ext cx="2834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8" name="Shape 1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9" name="Text 1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21" name="Text 1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63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5703" y="1237086"/>
            <a:ext cx="2584726" cy="250740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414" y="1237086"/>
            <a:ext cx="2701551" cy="250740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1792" y="1237086"/>
            <a:ext cx="2201425" cy="2542060"/>
          </a:xfrm>
          <a:prstGeom prst="rect">
            <a:avLst/>
          </a:prstGeom>
        </p:spPr>
      </p:pic>
      <p:sp>
        <p:nvSpPr>
          <p:cNvPr id="22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11" name="Text 7"/>
          <p:cNvSpPr/>
          <p:nvPr/>
        </p:nvSpPr>
        <p:spPr>
          <a:xfrm>
            <a:off x="4272405" y="374473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42184254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38F7F48F-E73E-A6B2-B99B-366F7E4FCFC5}"/>
              </a:ext>
            </a:extLst>
          </p:cNvPr>
          <p:cNvSpPr/>
          <p:nvPr/>
        </p:nvSpPr>
        <p:spPr>
          <a:xfrm>
            <a:off x="1011316" y="1260660"/>
            <a:ext cx="2219645" cy="3098054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0" name="Shape 5">
            <a:extLst>
              <a:ext uri="{FF2B5EF4-FFF2-40B4-BE49-F238E27FC236}">
                <a16:creationId xmlns:a16="http://schemas.microsoft.com/office/drawing/2014/main" id="{46C93546-CFB0-E1A8-FF27-13101A302434}"/>
              </a:ext>
            </a:extLst>
          </p:cNvPr>
          <p:cNvSpPr/>
          <p:nvPr/>
        </p:nvSpPr>
        <p:spPr>
          <a:xfrm>
            <a:off x="3388293" y="1269322"/>
            <a:ext cx="2155646" cy="3087990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3" name="Shape 8">
            <a:extLst>
              <a:ext uri="{FF2B5EF4-FFF2-40B4-BE49-F238E27FC236}">
                <a16:creationId xmlns:a16="http://schemas.microsoft.com/office/drawing/2014/main" id="{EEA5F94A-664B-D755-D0F4-86CACB97DC2B}"/>
              </a:ext>
            </a:extLst>
          </p:cNvPr>
          <p:cNvSpPr/>
          <p:nvPr/>
        </p:nvSpPr>
        <p:spPr>
          <a:xfrm>
            <a:off x="5777551" y="1258161"/>
            <a:ext cx="2443961" cy="3117301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7" name="Text 4"/>
          <p:cNvSpPr/>
          <p:nvPr/>
        </p:nvSpPr>
        <p:spPr>
          <a:xfrm>
            <a:off x="1325880" y="341954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3493801" y="3753498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7" name="Text 12"/>
          <p:cNvSpPr/>
          <p:nvPr/>
        </p:nvSpPr>
        <p:spPr>
          <a:xfrm>
            <a:off x="3154680" y="4434840"/>
            <a:ext cx="2834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8" name="Shape 1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9" name="Text 1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21" name="Text 1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64</a:t>
            </a:r>
            <a:endParaRPr lang="en-US" sz="1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" t="2991" r="2653" b="434"/>
          <a:stretch/>
        </p:blipFill>
        <p:spPr>
          <a:xfrm>
            <a:off x="1141729" y="1305881"/>
            <a:ext cx="2012951" cy="298449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0197" y="1346479"/>
            <a:ext cx="1970880" cy="294389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4055" y="1341060"/>
            <a:ext cx="2275726" cy="2949314"/>
          </a:xfrm>
          <a:prstGeom prst="rect">
            <a:avLst/>
          </a:prstGeom>
        </p:spPr>
      </p:pic>
      <p:sp>
        <p:nvSpPr>
          <p:cNvPr id="4" name="Text 0">
            <a:extLst>
              <a:ext uri="{FF2B5EF4-FFF2-40B4-BE49-F238E27FC236}">
                <a16:creationId xmlns:a16="http://schemas.microsoft.com/office/drawing/2014/main" id="{ACC9EC41-8C89-4D69-9543-6FE152320F21}"/>
              </a:ext>
            </a:extLst>
          </p:cNvPr>
          <p:cNvSpPr/>
          <p:nvPr/>
        </p:nvSpPr>
        <p:spPr>
          <a:xfrm>
            <a:off x="563880" y="3901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Right Posterior Occlusal Plane</a:t>
            </a:r>
            <a:endParaRPr lang="en-US" sz="2600" dirty="0"/>
          </a:p>
        </p:txBody>
      </p:sp>
      <p:sp>
        <p:nvSpPr>
          <p:cNvPr id="25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6799608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2">
            <a:extLst>
              <a:ext uri="{FF2B5EF4-FFF2-40B4-BE49-F238E27FC236}">
                <a16:creationId xmlns:a16="http://schemas.microsoft.com/office/drawing/2014/main" id="{34C84AA0-8561-EC75-F63D-AE10C978D054}"/>
              </a:ext>
            </a:extLst>
          </p:cNvPr>
          <p:cNvSpPr/>
          <p:nvPr/>
        </p:nvSpPr>
        <p:spPr>
          <a:xfrm>
            <a:off x="276129" y="918639"/>
            <a:ext cx="2714201" cy="3788327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5">
            <a:extLst>
              <a:ext uri="{FF2B5EF4-FFF2-40B4-BE49-F238E27FC236}">
                <a16:creationId xmlns:a16="http://schemas.microsoft.com/office/drawing/2014/main" id="{F9E46F47-F72D-AFF3-68F1-6144542BE805}"/>
              </a:ext>
            </a:extLst>
          </p:cNvPr>
          <p:cNvSpPr/>
          <p:nvPr/>
        </p:nvSpPr>
        <p:spPr>
          <a:xfrm>
            <a:off x="3177363" y="927301"/>
            <a:ext cx="2635943" cy="3776021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4" name="Shape 8">
            <a:extLst>
              <a:ext uri="{FF2B5EF4-FFF2-40B4-BE49-F238E27FC236}">
                <a16:creationId xmlns:a16="http://schemas.microsoft.com/office/drawing/2014/main" id="{469BBB53-9A4D-C6CC-ACCD-ED1AA293A530}"/>
              </a:ext>
            </a:extLst>
          </p:cNvPr>
          <p:cNvSpPr/>
          <p:nvPr/>
        </p:nvSpPr>
        <p:spPr>
          <a:xfrm>
            <a:off x="6000339" y="922743"/>
            <a:ext cx="2783997" cy="3798157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7" name="Text 4"/>
          <p:cNvSpPr/>
          <p:nvPr/>
        </p:nvSpPr>
        <p:spPr>
          <a:xfrm>
            <a:off x="1496568" y="3401968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4285488" y="3401968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7" name="Text 12"/>
          <p:cNvSpPr/>
          <p:nvPr/>
        </p:nvSpPr>
        <p:spPr>
          <a:xfrm>
            <a:off x="3154680" y="4434840"/>
            <a:ext cx="2834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8" name="Shape 1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9" name="Text 1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21" name="Text 16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65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2" r="2170"/>
          <a:stretch/>
        </p:blipFill>
        <p:spPr>
          <a:xfrm>
            <a:off x="308286" y="949587"/>
            <a:ext cx="2649886" cy="37109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2076" y="970149"/>
            <a:ext cx="2598196" cy="36848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1708" y="970149"/>
            <a:ext cx="2693870" cy="3684857"/>
          </a:xfrm>
          <a:prstGeom prst="rect">
            <a:avLst/>
          </a:prstGeom>
        </p:spPr>
      </p:pic>
      <p:sp>
        <p:nvSpPr>
          <p:cNvPr id="8" name="Text 0">
            <a:extLst>
              <a:ext uri="{FF2B5EF4-FFF2-40B4-BE49-F238E27FC236}">
                <a16:creationId xmlns:a16="http://schemas.microsoft.com/office/drawing/2014/main" id="{B8BCE8C2-057D-C535-425C-BC6E92444FBA}"/>
              </a:ext>
            </a:extLst>
          </p:cNvPr>
          <p:cNvSpPr/>
          <p:nvPr/>
        </p:nvSpPr>
        <p:spPr>
          <a:xfrm>
            <a:off x="563880" y="3901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Left Posterior Occlusal Plane</a:t>
            </a:r>
            <a:endParaRPr lang="en-US" sz="2600" dirty="0"/>
          </a:p>
        </p:txBody>
      </p:sp>
      <p:sp>
        <p:nvSpPr>
          <p:cNvPr id="22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29189140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57F651-AD87-06B5-72BB-754AAFFF6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>
            <a:extLst>
              <a:ext uri="{FF2B5EF4-FFF2-40B4-BE49-F238E27FC236}">
                <a16:creationId xmlns:a16="http://schemas.microsoft.com/office/drawing/2014/main" id="{4CD2AC5D-CA14-A5AF-E35A-514910E76DFB}"/>
              </a:ext>
            </a:extLst>
          </p:cNvPr>
          <p:cNvSpPr/>
          <p:nvPr/>
        </p:nvSpPr>
        <p:spPr>
          <a:xfrm>
            <a:off x="548640" y="260604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92DE751A-A394-23BA-6077-41D715AB7578}"/>
              </a:ext>
            </a:extLst>
          </p:cNvPr>
          <p:cNvSpPr/>
          <p:nvPr/>
        </p:nvSpPr>
        <p:spPr>
          <a:xfrm>
            <a:off x="548640" y="2926080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C0E6722F-9002-AF5E-3897-10C4AD07D020}"/>
              </a:ext>
            </a:extLst>
          </p:cNvPr>
          <p:cNvSpPr/>
          <p:nvPr/>
        </p:nvSpPr>
        <p:spPr>
          <a:xfrm>
            <a:off x="5806440" y="1668780"/>
            <a:ext cx="2834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F2295487-1545-BD28-4685-67E4A41A7CF3}"/>
              </a:ext>
            </a:extLst>
          </p:cNvPr>
          <p:cNvSpPr/>
          <p:nvPr/>
        </p:nvSpPr>
        <p:spPr>
          <a:xfrm>
            <a:off x="5806440" y="3543300"/>
            <a:ext cx="2834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F41F96E8-59C1-4C33-7C27-681A3DD366B2}"/>
              </a:ext>
            </a:extLst>
          </p:cNvPr>
          <p:cNvSpPr/>
          <p:nvPr/>
        </p:nvSpPr>
        <p:spPr>
          <a:xfrm>
            <a:off x="5806440" y="3863340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3" name="Shape 11">
            <a:extLst>
              <a:ext uri="{FF2B5EF4-FFF2-40B4-BE49-F238E27FC236}">
                <a16:creationId xmlns:a16="http://schemas.microsoft.com/office/drawing/2014/main" id="{09362592-B7B6-5AE5-3451-FCEF616A801C}"/>
              </a:ext>
            </a:extLst>
          </p:cNvPr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82D1382E-3CFF-63A9-D2D3-6D5D5D769E4E}"/>
              </a:ext>
            </a:extLst>
          </p:cNvPr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/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0ACD63F0-3C8B-F1AB-0344-D5AD742D206C}"/>
              </a:ext>
            </a:extLst>
          </p:cNvPr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66</a:t>
            </a:r>
            <a:endParaRPr lang="en-US" sz="1000" dirty="0"/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57643C60-E942-EDBD-01AE-F04F9FEF69B0}"/>
              </a:ext>
            </a:extLst>
          </p:cNvPr>
          <p:cNvSpPr/>
          <p:nvPr/>
        </p:nvSpPr>
        <p:spPr>
          <a:xfrm>
            <a:off x="1371600" y="2350008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Mockup Evaluation</a:t>
            </a:r>
            <a:endParaRPr lang="en-US" sz="2600" dirty="0"/>
          </a:p>
        </p:txBody>
      </p:sp>
      <p:sp>
        <p:nvSpPr>
          <p:cNvPr id="9" name="Text 1">
            <a:extLst>
              <a:ext uri="{FF2B5EF4-FFF2-40B4-BE49-F238E27FC236}">
                <a16:creationId xmlns:a16="http://schemas.microsoft.com/office/drawing/2014/main" id="{265BC93B-3EF2-6D95-1CED-8D53390A34F6}"/>
              </a:ext>
            </a:extLst>
          </p:cNvPr>
          <p:cNvSpPr/>
          <p:nvPr/>
        </p:nvSpPr>
        <p:spPr>
          <a:xfrm>
            <a:off x="1371600" y="2825496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Treatment Preview</a:t>
            </a:r>
            <a:endParaRPr lang="en-US" sz="1250" dirty="0"/>
          </a:p>
        </p:txBody>
      </p:sp>
      <p:sp>
        <p:nvSpPr>
          <p:cNvPr id="16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28991308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2">
            <a:extLst>
              <a:ext uri="{FF2B5EF4-FFF2-40B4-BE49-F238E27FC236}">
                <a16:creationId xmlns:a16="http://schemas.microsoft.com/office/drawing/2014/main" id="{2BA3097C-0722-D15F-296C-3F82165BDA51}"/>
              </a:ext>
            </a:extLst>
          </p:cNvPr>
          <p:cNvSpPr/>
          <p:nvPr/>
        </p:nvSpPr>
        <p:spPr>
          <a:xfrm>
            <a:off x="132569" y="1288542"/>
            <a:ext cx="2942424" cy="2536504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9" name="Shape 5">
            <a:extLst>
              <a:ext uri="{FF2B5EF4-FFF2-40B4-BE49-F238E27FC236}">
                <a16:creationId xmlns:a16="http://schemas.microsoft.com/office/drawing/2014/main" id="{692FAE2F-5146-E8F3-503C-AC73E1E3AD55}"/>
              </a:ext>
            </a:extLst>
          </p:cNvPr>
          <p:cNvSpPr/>
          <p:nvPr/>
        </p:nvSpPr>
        <p:spPr>
          <a:xfrm>
            <a:off x="3257373" y="829994"/>
            <a:ext cx="2860852" cy="3207434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1" name="Shape 8">
            <a:extLst>
              <a:ext uri="{FF2B5EF4-FFF2-40B4-BE49-F238E27FC236}">
                <a16:creationId xmlns:a16="http://schemas.microsoft.com/office/drawing/2014/main" id="{C26530DA-1006-073E-2CE0-CD542CF40B60}"/>
              </a:ext>
            </a:extLst>
          </p:cNvPr>
          <p:cNvSpPr/>
          <p:nvPr/>
        </p:nvSpPr>
        <p:spPr>
          <a:xfrm>
            <a:off x="6336951" y="1292347"/>
            <a:ext cx="2648491" cy="2557170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Shape 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67</a:t>
            </a:r>
            <a:endParaRPr lang="en-US" sz="1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8" r="4666"/>
          <a:stretch>
            <a:fillRect/>
          </a:stretch>
        </p:blipFill>
        <p:spPr>
          <a:xfrm>
            <a:off x="3300752" y="924061"/>
            <a:ext cx="2772679" cy="305347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626" y="1336431"/>
            <a:ext cx="2531656" cy="245727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41" y="1353371"/>
            <a:ext cx="2834640" cy="2430000"/>
          </a:xfrm>
          <a:prstGeom prst="rect">
            <a:avLst/>
          </a:prstGeom>
        </p:spPr>
      </p:pic>
      <p:sp>
        <p:nvSpPr>
          <p:cNvPr id="11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40800806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2">
            <a:extLst>
              <a:ext uri="{FF2B5EF4-FFF2-40B4-BE49-F238E27FC236}">
                <a16:creationId xmlns:a16="http://schemas.microsoft.com/office/drawing/2014/main" id="{2682AA55-983D-FACC-572D-F32536D27E6A}"/>
              </a:ext>
            </a:extLst>
          </p:cNvPr>
          <p:cNvSpPr/>
          <p:nvPr/>
        </p:nvSpPr>
        <p:spPr>
          <a:xfrm>
            <a:off x="708409" y="843421"/>
            <a:ext cx="3665336" cy="3510354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8">
            <a:extLst>
              <a:ext uri="{FF2B5EF4-FFF2-40B4-BE49-F238E27FC236}">
                <a16:creationId xmlns:a16="http://schemas.microsoft.com/office/drawing/2014/main" id="{05D51865-F5C3-CAAD-A2BC-9A36AAACE0BB}"/>
              </a:ext>
            </a:extLst>
          </p:cNvPr>
          <p:cNvSpPr/>
          <p:nvPr/>
        </p:nvSpPr>
        <p:spPr>
          <a:xfrm>
            <a:off x="4842102" y="843421"/>
            <a:ext cx="3665336" cy="3538954"/>
          </a:xfrm>
          <a:prstGeom prst="roundRect">
            <a:avLst>
              <a:gd name="adj" fmla="val 301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 dirty="0"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Shape 3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68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0" t="3832" r="5702" b="4200"/>
          <a:stretch/>
        </p:blipFill>
        <p:spPr>
          <a:xfrm>
            <a:off x="4913948" y="1119440"/>
            <a:ext cx="3521643" cy="29869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341" y="1119440"/>
            <a:ext cx="3499340" cy="3065755"/>
          </a:xfrm>
          <a:prstGeom prst="rect">
            <a:avLst/>
          </a:prstGeom>
        </p:spPr>
      </p:pic>
      <p:sp>
        <p:nvSpPr>
          <p:cNvPr id="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13977765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Diagnostic Mock-up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713232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Confirming VDO · incisal plane determination</a:t>
            </a:r>
            <a:endParaRPr lang="en-US" sz="1250" dirty="0"/>
          </a:p>
        </p:txBody>
      </p:sp>
      <p:sp>
        <p:nvSpPr>
          <p:cNvPr id="4" name="Shape 2"/>
          <p:cNvSpPr/>
          <p:nvPr/>
        </p:nvSpPr>
        <p:spPr>
          <a:xfrm>
            <a:off x="416052" y="1361411"/>
            <a:ext cx="4105656" cy="2763578"/>
          </a:xfrm>
          <a:prstGeom prst="roundRect">
            <a:avLst>
              <a:gd name="adj" fmla="val 1985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5" name="Image 0" descr="assets/mock_fronta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402559"/>
            <a:ext cx="4023360" cy="2681282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1881835" y="3937537"/>
            <a:ext cx="117409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1881835" y="3937537"/>
            <a:ext cx="117409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Frontal view</a:t>
            </a:r>
            <a:endParaRPr lang="en-US" sz="1050" dirty="0"/>
          </a:p>
        </p:txBody>
      </p:sp>
      <p:sp>
        <p:nvSpPr>
          <p:cNvPr id="8" name="Shape 5"/>
          <p:cNvSpPr/>
          <p:nvPr/>
        </p:nvSpPr>
        <p:spPr>
          <a:xfrm>
            <a:off x="4668012" y="2031731"/>
            <a:ext cx="2093976" cy="1422937"/>
          </a:xfrm>
          <a:prstGeom prst="roundRect">
            <a:avLst>
              <a:gd name="adj" fmla="val 385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9" name="Image 1" descr="assets/mock_occ_max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9160" y="2072879"/>
            <a:ext cx="2011680" cy="1340641"/>
          </a:xfrm>
          <a:prstGeom prst="rect">
            <a:avLst/>
          </a:prstGeom>
        </p:spPr>
      </p:pic>
      <p:sp>
        <p:nvSpPr>
          <p:cNvPr id="10" name="Shape 6"/>
          <p:cNvSpPr/>
          <p:nvPr/>
        </p:nvSpPr>
        <p:spPr>
          <a:xfrm>
            <a:off x="4903013" y="3267217"/>
            <a:ext cx="1623974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7"/>
          <p:cNvSpPr/>
          <p:nvPr/>
        </p:nvSpPr>
        <p:spPr>
          <a:xfrm>
            <a:off x="4903013" y="3267217"/>
            <a:ext cx="162397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Maxillary occlusal</a:t>
            </a:r>
            <a:endParaRPr lang="en-US" sz="1050" dirty="0"/>
          </a:p>
        </p:txBody>
      </p:sp>
      <p:sp>
        <p:nvSpPr>
          <p:cNvPr id="12" name="Shape 8"/>
          <p:cNvSpPr/>
          <p:nvPr/>
        </p:nvSpPr>
        <p:spPr>
          <a:xfrm>
            <a:off x="6771132" y="2031731"/>
            <a:ext cx="2093976" cy="1422937"/>
          </a:xfrm>
          <a:prstGeom prst="roundRect">
            <a:avLst>
              <a:gd name="adj" fmla="val 3856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13" name="Image 2" descr="assets/mock_occ_mand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2280" y="2072879"/>
            <a:ext cx="2011680" cy="1340641"/>
          </a:xfrm>
          <a:prstGeom prst="rect">
            <a:avLst/>
          </a:prstGeom>
        </p:spPr>
      </p:pic>
      <p:sp>
        <p:nvSpPr>
          <p:cNvPr id="14" name="Shape 9"/>
          <p:cNvSpPr/>
          <p:nvPr/>
        </p:nvSpPr>
        <p:spPr>
          <a:xfrm>
            <a:off x="6968642" y="3267217"/>
            <a:ext cx="1698955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0"/>
          <p:cNvSpPr/>
          <p:nvPr/>
        </p:nvSpPr>
        <p:spPr>
          <a:xfrm>
            <a:off x="6968642" y="3267217"/>
            <a:ext cx="16989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Mandibular occlusal</a:t>
            </a:r>
            <a:endParaRPr lang="en-US" sz="105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8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69</a:t>
            </a:r>
            <a:endParaRPr lang="en-US" sz="1000" dirty="0"/>
          </a:p>
        </p:txBody>
      </p:sp>
      <p:sp>
        <p:nvSpPr>
          <p:cNvPr id="1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Mock-up — Occlusal Relationships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233169" y="1605099"/>
            <a:ext cx="2825496" cy="1910443"/>
          </a:xfrm>
          <a:prstGeom prst="roundRect">
            <a:avLst>
              <a:gd name="adj" fmla="val 287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mock_righ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17" y="1646247"/>
            <a:ext cx="2743200" cy="1828147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133853" y="3328089"/>
            <a:ext cx="1024128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133853" y="3328089"/>
            <a:ext cx="10241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Right side</a:t>
            </a:r>
            <a:endParaRPr lang="en-US" sz="1050" dirty="0"/>
          </a:p>
        </p:txBody>
      </p:sp>
      <p:sp>
        <p:nvSpPr>
          <p:cNvPr id="7" name="Shape 4"/>
          <p:cNvSpPr/>
          <p:nvPr/>
        </p:nvSpPr>
        <p:spPr>
          <a:xfrm>
            <a:off x="3183870" y="1605099"/>
            <a:ext cx="2825496" cy="1910443"/>
          </a:xfrm>
          <a:prstGeom prst="roundRect">
            <a:avLst>
              <a:gd name="adj" fmla="val 287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8" name="Image 1" descr="assets/mock_lef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018" y="1646247"/>
            <a:ext cx="2743200" cy="1828147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4116558" y="3328089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6"/>
          <p:cNvSpPr/>
          <p:nvPr/>
        </p:nvSpPr>
        <p:spPr>
          <a:xfrm>
            <a:off x="4116558" y="3328089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Left side</a:t>
            </a: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6099402" y="1605099"/>
            <a:ext cx="2825496" cy="1910443"/>
          </a:xfrm>
          <a:prstGeom prst="roundRect">
            <a:avLst>
              <a:gd name="adj" fmla="val 287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12" name="Image 2" descr="assets/mock_retracto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0550" y="1646247"/>
            <a:ext cx="2743200" cy="1828147"/>
          </a:xfrm>
          <a:prstGeom prst="rect">
            <a:avLst/>
          </a:prstGeom>
        </p:spPr>
      </p:pic>
      <p:sp>
        <p:nvSpPr>
          <p:cNvPr id="13" name="Shape 8"/>
          <p:cNvSpPr/>
          <p:nvPr/>
        </p:nvSpPr>
        <p:spPr>
          <a:xfrm>
            <a:off x="7032090" y="3328089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9"/>
          <p:cNvSpPr/>
          <p:nvPr/>
        </p:nvSpPr>
        <p:spPr>
          <a:xfrm>
            <a:off x="7032090" y="3328089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view</a:t>
            </a:r>
            <a:endParaRPr lang="en-US" sz="1050" dirty="0"/>
          </a:p>
        </p:txBody>
      </p:sp>
      <p:sp>
        <p:nvSpPr>
          <p:cNvPr id="15" name="Text 10"/>
          <p:cNvSpPr/>
          <p:nvPr/>
        </p:nvSpPr>
        <p:spPr>
          <a:xfrm>
            <a:off x="548640" y="434340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8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70</a:t>
            </a:r>
            <a:endParaRPr lang="en-US" sz="1000" dirty="0"/>
          </a:p>
        </p:txBody>
      </p:sp>
      <p:sp>
        <p:nvSpPr>
          <p:cNvPr id="1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Mock-up — Esthetic Evaluation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190967" y="1696539"/>
            <a:ext cx="2825496" cy="1910443"/>
          </a:xfrm>
          <a:prstGeom prst="roundRect">
            <a:avLst>
              <a:gd name="adj" fmla="val 287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mock_res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115" y="1737687"/>
            <a:ext cx="2743200" cy="1828147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123655" y="3419529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123655" y="3419529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</a:t>
            </a:r>
            <a:endParaRPr lang="en-US" sz="1050" dirty="0"/>
          </a:p>
        </p:txBody>
      </p:sp>
      <p:sp>
        <p:nvSpPr>
          <p:cNvPr id="7" name="Shape 4"/>
          <p:cNvSpPr/>
          <p:nvPr/>
        </p:nvSpPr>
        <p:spPr>
          <a:xfrm>
            <a:off x="3190904" y="1696539"/>
            <a:ext cx="2825496" cy="1910443"/>
          </a:xfrm>
          <a:prstGeom prst="roundRect">
            <a:avLst>
              <a:gd name="adj" fmla="val 287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8" name="Image 1" descr="assets/mock_smil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052" y="1737687"/>
            <a:ext cx="2743200" cy="1828147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4123592" y="3419529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6"/>
          <p:cNvSpPr/>
          <p:nvPr/>
        </p:nvSpPr>
        <p:spPr>
          <a:xfrm>
            <a:off x="4123592" y="3419529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Smile</a:t>
            </a: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6141606" y="1696539"/>
            <a:ext cx="2825496" cy="1910443"/>
          </a:xfrm>
          <a:prstGeom prst="roundRect">
            <a:avLst>
              <a:gd name="adj" fmla="val 2872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12" name="Image 2" descr="assets/mock_excessiv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2754" y="1737687"/>
            <a:ext cx="2743200" cy="1828147"/>
          </a:xfrm>
          <a:prstGeom prst="rect">
            <a:avLst/>
          </a:prstGeom>
        </p:spPr>
      </p:pic>
      <p:sp>
        <p:nvSpPr>
          <p:cNvPr id="13" name="Shape 8"/>
          <p:cNvSpPr/>
          <p:nvPr/>
        </p:nvSpPr>
        <p:spPr>
          <a:xfrm>
            <a:off x="6854838" y="3419529"/>
            <a:ext cx="1399032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9"/>
          <p:cNvSpPr/>
          <p:nvPr/>
        </p:nvSpPr>
        <p:spPr>
          <a:xfrm>
            <a:off x="6854838" y="3419529"/>
            <a:ext cx="1399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Excessive smile</a:t>
            </a:r>
            <a:endParaRPr lang="en-US" sz="1050" dirty="0"/>
          </a:p>
        </p:txBody>
      </p:sp>
      <p:sp>
        <p:nvSpPr>
          <p:cNvPr id="15" name="Text 10"/>
          <p:cNvSpPr/>
          <p:nvPr/>
        </p:nvSpPr>
        <p:spPr>
          <a:xfrm>
            <a:off x="548640" y="438912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incisal display, smile line and lip support at the proposed VDO</a:t>
            </a:r>
            <a:endParaRPr lang="en-US" sz="1250" dirty="0"/>
          </a:p>
        </p:txBody>
      </p:sp>
      <p:sp>
        <p:nvSpPr>
          <p:cNvPr id="16" name="Shape 11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7" name="Text 12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8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71</a:t>
            </a:r>
            <a:endParaRPr lang="en-US" sz="1000" dirty="0"/>
          </a:p>
        </p:txBody>
      </p:sp>
      <p:sp>
        <p:nvSpPr>
          <p:cNvPr id="1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3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Mock-up — Phonetic Evaluation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873252" y="1650884"/>
            <a:ext cx="3374136" cy="2276072"/>
          </a:xfrm>
          <a:prstGeom prst="roundRect">
            <a:avLst>
              <a:gd name="adj" fmla="val 2410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4" name="Image 0" descr="assets/mock_f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692032"/>
            <a:ext cx="3291840" cy="2193776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2080260" y="3739504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2080260" y="373950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“F” sound</a:t>
            </a:r>
            <a:endParaRPr lang="en-US" sz="1050" dirty="0"/>
          </a:p>
        </p:txBody>
      </p:sp>
      <p:sp>
        <p:nvSpPr>
          <p:cNvPr id="7" name="Shape 4"/>
          <p:cNvSpPr/>
          <p:nvPr/>
        </p:nvSpPr>
        <p:spPr>
          <a:xfrm>
            <a:off x="4896612" y="1650884"/>
            <a:ext cx="3374136" cy="2276071"/>
          </a:xfrm>
          <a:prstGeom prst="roundRect">
            <a:avLst>
              <a:gd name="adj" fmla="val 288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pic>
        <p:nvPicPr>
          <p:cNvPr id="8" name="Image 1" descr="assets/mock_v.jpg"/>
          <p:cNvPicPr>
            <a:picLocks noChangeAspect="1"/>
          </p:cNvPicPr>
          <p:nvPr/>
        </p:nvPicPr>
        <p:blipFill>
          <a:blip r:embed="rId4"/>
          <a:srcRect r="15486"/>
          <a:stretch>
            <a:fillRect/>
          </a:stretch>
        </p:blipFill>
        <p:spPr>
          <a:xfrm>
            <a:off x="4944795" y="1705839"/>
            <a:ext cx="3291840" cy="2153412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6314640" y="3749526"/>
            <a:ext cx="960120" cy="292608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6"/>
          <p:cNvSpPr/>
          <p:nvPr/>
        </p:nvSpPr>
        <p:spPr>
          <a:xfrm>
            <a:off x="6314640" y="3749526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“V” sound</a:t>
            </a: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8056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Incisal edge position and phonetics confirmed at the new vertical dimension</a:t>
            </a: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72</a:t>
            </a:r>
            <a:endParaRPr lang="en-US" sz="1000" dirty="0"/>
          </a:p>
        </p:txBody>
      </p:sp>
      <p:sp>
        <p:nvSpPr>
          <p:cNvPr id="15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>
            <a:extLst>
              <a:ext uri="{FF2B5EF4-FFF2-40B4-BE49-F238E27FC236}">
                <a16:creationId xmlns:a16="http://schemas.microsoft.com/office/drawing/2014/main" id="{E40C3058-B763-3FD7-FE5D-B581F6675BAB}"/>
              </a:ext>
            </a:extLst>
          </p:cNvPr>
          <p:cNvSpPr/>
          <p:nvPr/>
        </p:nvSpPr>
        <p:spPr>
          <a:xfrm>
            <a:off x="1370611" y="880733"/>
            <a:ext cx="6211878" cy="3151379"/>
          </a:xfrm>
          <a:prstGeom prst="roundRect">
            <a:avLst>
              <a:gd name="adj" fmla="val 288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Mock-up — Phonetic Evaluation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2312377" y="373950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6546755" y="355257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236504" y="4480560"/>
            <a:ext cx="8703515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Incisal edge position and phonetics confirmed at the new vertical dimension</a:t>
            </a: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73</a:t>
            </a:r>
            <a:endParaRPr lang="en-US" sz="100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7294" y="973625"/>
            <a:ext cx="6069581" cy="2950544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3529731" y="3615501"/>
            <a:ext cx="1891973" cy="617337"/>
          </a:xfrm>
          <a:prstGeom prst="roundRect">
            <a:avLst>
              <a:gd name="adj" fmla="val 50000"/>
            </a:avLst>
          </a:prstGeom>
          <a:solidFill>
            <a:srgbClr val="0F1929"/>
          </a:solidFill>
          <a:ln w="9525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3899549" y="3739504"/>
            <a:ext cx="1268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sssss</a:t>
            </a:r>
            <a:r>
              <a:rPr lang="en-US" dirty="0">
                <a:solidFill>
                  <a:schemeClr val="bg1"/>
                </a:solidFill>
              </a:rPr>
              <a:t>…..</a:t>
            </a:r>
          </a:p>
        </p:txBody>
      </p:sp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12298027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9ED179-F3F5-518D-FE1F-0D779AEA71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>
            <a:extLst>
              <a:ext uri="{FF2B5EF4-FFF2-40B4-BE49-F238E27FC236}">
                <a16:creationId xmlns:a16="http://schemas.microsoft.com/office/drawing/2014/main" id="{8BE170EC-CE1E-2B0E-4C41-6AF25BF4D2C2}"/>
              </a:ext>
            </a:extLst>
          </p:cNvPr>
          <p:cNvSpPr/>
          <p:nvPr/>
        </p:nvSpPr>
        <p:spPr>
          <a:xfrm>
            <a:off x="548640" y="260604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F78C9851-645E-9245-9F0D-6458AC159DE0}"/>
              </a:ext>
            </a:extLst>
          </p:cNvPr>
          <p:cNvSpPr/>
          <p:nvPr/>
        </p:nvSpPr>
        <p:spPr>
          <a:xfrm>
            <a:off x="548640" y="2926080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E8FF3FB4-1DCE-14AA-3837-15F215598FED}"/>
              </a:ext>
            </a:extLst>
          </p:cNvPr>
          <p:cNvSpPr/>
          <p:nvPr/>
        </p:nvSpPr>
        <p:spPr>
          <a:xfrm>
            <a:off x="5806440" y="1668780"/>
            <a:ext cx="2834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7F94DD29-581F-E9BF-848F-385DF022BB7A}"/>
              </a:ext>
            </a:extLst>
          </p:cNvPr>
          <p:cNvSpPr/>
          <p:nvPr/>
        </p:nvSpPr>
        <p:spPr>
          <a:xfrm>
            <a:off x="5806440" y="3543300"/>
            <a:ext cx="2834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58858672-5B31-5B2C-8EFF-E15CA04BD48D}"/>
              </a:ext>
            </a:extLst>
          </p:cNvPr>
          <p:cNvSpPr/>
          <p:nvPr/>
        </p:nvSpPr>
        <p:spPr>
          <a:xfrm>
            <a:off x="5806440" y="3863340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3" name="Shape 11">
            <a:extLst>
              <a:ext uri="{FF2B5EF4-FFF2-40B4-BE49-F238E27FC236}">
                <a16:creationId xmlns:a16="http://schemas.microsoft.com/office/drawing/2014/main" id="{51800C06-39EE-46C2-1A25-CE5443D9E501}"/>
              </a:ext>
            </a:extLst>
          </p:cNvPr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9F944D61-9F16-6FCE-EFFB-0D6C89C77E13}"/>
              </a:ext>
            </a:extLst>
          </p:cNvPr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/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EVALUATION</a:t>
            </a:r>
            <a:endParaRPr lang="en-US" sz="900" dirty="0"/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835767E4-B518-260B-1CAE-DED65B485139}"/>
              </a:ext>
            </a:extLst>
          </p:cNvPr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74</a:t>
            </a:r>
            <a:endParaRPr lang="en-US" sz="1000" dirty="0"/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33F54014-2C2A-BC37-51AB-1969CB3DC86C}"/>
              </a:ext>
            </a:extLst>
          </p:cNvPr>
          <p:cNvSpPr/>
          <p:nvPr/>
        </p:nvSpPr>
        <p:spPr>
          <a:xfrm>
            <a:off x="1371600" y="2350008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 err="1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ExoCAD</a:t>
            </a: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Evaluation</a:t>
            </a:r>
            <a:endParaRPr lang="en-US" sz="2600" dirty="0"/>
          </a:p>
        </p:txBody>
      </p:sp>
      <p:sp>
        <p:nvSpPr>
          <p:cNvPr id="9" name="Text 1">
            <a:extLst>
              <a:ext uri="{FF2B5EF4-FFF2-40B4-BE49-F238E27FC236}">
                <a16:creationId xmlns:a16="http://schemas.microsoft.com/office/drawing/2014/main" id="{CB55E1BD-70FA-443C-3B15-AD537004EAC9}"/>
              </a:ext>
            </a:extLst>
          </p:cNvPr>
          <p:cNvSpPr/>
          <p:nvPr/>
        </p:nvSpPr>
        <p:spPr>
          <a:xfrm>
            <a:off x="1371600" y="2825496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Treatment Preview</a:t>
            </a:r>
            <a:endParaRPr lang="en-US" sz="1250" dirty="0"/>
          </a:p>
        </p:txBody>
      </p:sp>
      <p:sp>
        <p:nvSpPr>
          <p:cNvPr id="16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29028587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4">
            <a:extLst>
              <a:ext uri="{FF2B5EF4-FFF2-40B4-BE49-F238E27FC236}">
                <a16:creationId xmlns:a16="http://schemas.microsoft.com/office/drawing/2014/main" id="{9EED1667-95D8-0017-06C4-8B230322D20B}"/>
              </a:ext>
            </a:extLst>
          </p:cNvPr>
          <p:cNvSpPr/>
          <p:nvPr/>
        </p:nvSpPr>
        <p:spPr>
          <a:xfrm>
            <a:off x="4831401" y="695510"/>
            <a:ext cx="4189570" cy="3646102"/>
          </a:xfrm>
          <a:prstGeom prst="roundRect">
            <a:avLst>
              <a:gd name="adj" fmla="val 288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7" name="Shape 4">
            <a:extLst>
              <a:ext uri="{FF2B5EF4-FFF2-40B4-BE49-F238E27FC236}">
                <a16:creationId xmlns:a16="http://schemas.microsoft.com/office/drawing/2014/main" id="{8BBDB438-1180-9900-881D-730484B64729}"/>
              </a:ext>
            </a:extLst>
          </p:cNvPr>
          <p:cNvSpPr/>
          <p:nvPr/>
        </p:nvSpPr>
        <p:spPr>
          <a:xfrm>
            <a:off x="123029" y="695510"/>
            <a:ext cx="4675684" cy="3646102"/>
          </a:xfrm>
          <a:prstGeom prst="roundRect">
            <a:avLst>
              <a:gd name="adj" fmla="val 288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639096"/>
            <a:ext cx="5822172" cy="1015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2080260" y="373950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6103620" y="355257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8056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75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75" t="-3907" r="7694" b="2336"/>
          <a:stretch/>
        </p:blipFill>
        <p:spPr>
          <a:xfrm>
            <a:off x="204402" y="639096"/>
            <a:ext cx="4518770" cy="362810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2827" y="1174808"/>
            <a:ext cx="4108197" cy="2658245"/>
          </a:xfrm>
          <a:prstGeom prst="rect">
            <a:avLst/>
          </a:prstGeom>
        </p:spPr>
      </p:pic>
      <p:sp>
        <p:nvSpPr>
          <p:cNvPr id="15" name="SecDot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</p:sp>
      <p:sp>
        <p:nvSpPr>
          <p:cNvPr id="16" name="SecLabel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</a:rPr>
              <a:t>DIAGNOSTIC EVALUATION</a:t>
            </a:r>
          </a:p>
        </p:txBody>
      </p:sp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35634045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>
            <a:extLst>
              <a:ext uri="{FF2B5EF4-FFF2-40B4-BE49-F238E27FC236}">
                <a16:creationId xmlns:a16="http://schemas.microsoft.com/office/drawing/2014/main" id="{9AF4D036-9E2F-96AF-312D-972E69592E79}"/>
              </a:ext>
            </a:extLst>
          </p:cNvPr>
          <p:cNvSpPr/>
          <p:nvPr/>
        </p:nvSpPr>
        <p:spPr>
          <a:xfrm>
            <a:off x="4831401" y="695510"/>
            <a:ext cx="4189570" cy="3646102"/>
          </a:xfrm>
          <a:prstGeom prst="roundRect">
            <a:avLst>
              <a:gd name="adj" fmla="val 288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7" name="Shape 4">
            <a:extLst>
              <a:ext uri="{FF2B5EF4-FFF2-40B4-BE49-F238E27FC236}">
                <a16:creationId xmlns:a16="http://schemas.microsoft.com/office/drawing/2014/main" id="{811FF0B3-2162-83B1-28C1-C95B5D311B29}"/>
              </a:ext>
            </a:extLst>
          </p:cNvPr>
          <p:cNvSpPr/>
          <p:nvPr/>
        </p:nvSpPr>
        <p:spPr>
          <a:xfrm>
            <a:off x="123029" y="695510"/>
            <a:ext cx="4675684" cy="3646102"/>
          </a:xfrm>
          <a:prstGeom prst="roundRect">
            <a:avLst>
              <a:gd name="adj" fmla="val 288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639096"/>
            <a:ext cx="5822172" cy="1015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2080260" y="373950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6103620" y="355257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8056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76</a:t>
            </a:r>
            <a:endParaRPr lang="en-US" sz="10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29" t="2583" r="8001" b="4950"/>
          <a:stretch/>
        </p:blipFill>
        <p:spPr>
          <a:xfrm>
            <a:off x="4925045" y="1012873"/>
            <a:ext cx="3985605" cy="308961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92" t="3484" r="8020" b="1001"/>
          <a:stretch/>
        </p:blipFill>
        <p:spPr>
          <a:xfrm>
            <a:off x="221225" y="879611"/>
            <a:ext cx="4483813" cy="3331201"/>
          </a:xfrm>
          <a:prstGeom prst="rect">
            <a:avLst/>
          </a:prstGeom>
        </p:spPr>
      </p:pic>
      <p:sp>
        <p:nvSpPr>
          <p:cNvPr id="18" name="SecDot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</p:sp>
      <p:sp>
        <p:nvSpPr>
          <p:cNvPr id="19" name="SecLabel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</a:rPr>
              <a:t>DIAGNOSTIC EVALUATION</a:t>
            </a:r>
          </a:p>
        </p:txBody>
      </p:sp>
      <p:sp>
        <p:nvSpPr>
          <p:cNvPr id="2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11942557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4">
            <a:extLst>
              <a:ext uri="{FF2B5EF4-FFF2-40B4-BE49-F238E27FC236}">
                <a16:creationId xmlns:a16="http://schemas.microsoft.com/office/drawing/2014/main" id="{A46B5E73-6004-F426-000C-489F9316C2D9}"/>
              </a:ext>
            </a:extLst>
          </p:cNvPr>
          <p:cNvSpPr/>
          <p:nvPr/>
        </p:nvSpPr>
        <p:spPr>
          <a:xfrm>
            <a:off x="2388056" y="675614"/>
            <a:ext cx="4675684" cy="3646102"/>
          </a:xfrm>
          <a:prstGeom prst="roundRect">
            <a:avLst>
              <a:gd name="adj" fmla="val 2884"/>
            </a:avLst>
          </a:prstGeom>
          <a:solidFill>
            <a:srgbClr val="1B2839"/>
          </a:solidFill>
          <a:ln w="9525">
            <a:solidFill>
              <a:srgbClr val="26354A"/>
            </a:solidFill>
            <a:prstDash val="solid"/>
          </a:ln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" name="Text 0"/>
          <p:cNvSpPr/>
          <p:nvPr/>
        </p:nvSpPr>
        <p:spPr>
          <a:xfrm>
            <a:off x="411480" y="639096"/>
            <a:ext cx="5822172" cy="1015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2080260" y="373950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6103620" y="355257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8056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77</a:t>
            </a:r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35" t="6675" r="8334" b="7653"/>
          <a:stretch/>
        </p:blipFill>
        <p:spPr>
          <a:xfrm>
            <a:off x="2475121" y="877630"/>
            <a:ext cx="4430645" cy="3333182"/>
          </a:xfrm>
          <a:prstGeom prst="rect">
            <a:avLst/>
          </a:prstGeom>
        </p:spPr>
      </p:pic>
      <p:sp>
        <p:nvSpPr>
          <p:cNvPr id="15" name="SecDot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</p:sp>
      <p:sp>
        <p:nvSpPr>
          <p:cNvPr id="16" name="SecLabel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</a:rPr>
              <a:t>DIAGNOSTIC EVALUATION</a:t>
            </a:r>
          </a:p>
        </p:txBody>
      </p:sp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7530559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66560" y="2651760"/>
            <a:ext cx="4023360" cy="4023360"/>
          </a:xfrm>
          <a:prstGeom prst="ellipse">
            <a:avLst/>
          </a:prstGeom>
          <a:ln w="15875">
            <a:solidFill>
              <a:srgbClr val="2DD4B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-1463040" y="-1737360"/>
            <a:ext cx="3291840" cy="3291840"/>
          </a:xfrm>
          <a:prstGeom prst="ellipse">
            <a:avLst/>
          </a:prstGeom>
          <a:ln w="12700">
            <a:solidFill>
              <a:srgbClr val="E8B84B">
                <a:alpha val="38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566928" y="1078992"/>
            <a:ext cx="30175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0" b="1" dirty="0">
                <a:solidFill>
                  <a:srgbClr val="1D2C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3000" dirty="0"/>
          </a:p>
        </p:txBody>
      </p:sp>
      <p:sp>
        <p:nvSpPr>
          <p:cNvPr id="5" name="Text 3"/>
          <p:cNvSpPr/>
          <p:nvPr/>
        </p:nvSpPr>
        <p:spPr>
          <a:xfrm>
            <a:off x="658368" y="187452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kern="0" spc="3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04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2157984"/>
            <a:ext cx="58521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Treatment  options and treatment Planning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78</a:t>
            </a:r>
            <a:endParaRPr lang="en-US" sz="1000" dirty="0"/>
          </a:p>
        </p:txBody>
      </p:sp>
      <p:sp>
        <p:nvSpPr>
          <p:cNvPr id="8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12100201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5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Problem List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02920" y="1143000"/>
            <a:ext cx="4069080" cy="731520"/>
          </a:xfrm>
          <a:prstGeom prst="roundRect">
            <a:avLst>
              <a:gd name="adj" fmla="val 1125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667512" y="1316736"/>
            <a:ext cx="384048" cy="384048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667512" y="131673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1216152" y="1143000"/>
            <a:ext cx="3246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50">
                <a:solidFill>
                  <a:schemeClr val="bg1"/>
                </a:solidFill>
              </a:rPr>
              <a:t>Caries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02920" y="2057400"/>
            <a:ext cx="4069080" cy="731520"/>
          </a:xfrm>
          <a:prstGeom prst="roundRect">
            <a:avLst>
              <a:gd name="adj" fmla="val 1125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667512" y="2231136"/>
            <a:ext cx="384048" cy="384048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667512" y="223113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1216152" y="2057400"/>
            <a:ext cx="3246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esthetics</a:t>
            </a:r>
            <a:endParaRPr lang="en-US" sz="1450" dirty="0"/>
          </a:p>
          <a:p>
            <a:pPr marL="0" indent="0">
              <a:buNone/>
            </a:pPr>
            <a:endParaRPr lang="en-US" sz="1450" dirty="0">
              <a:solidFill>
                <a:schemeClr val="bg1"/>
              </a:solidFill>
            </a:endParaRPr>
          </a:p>
        </p:txBody>
      </p:sp>
      <p:sp>
        <p:nvSpPr>
          <p:cNvPr id="11" name="Shape 9"/>
          <p:cNvSpPr/>
          <p:nvPr/>
        </p:nvSpPr>
        <p:spPr>
          <a:xfrm>
            <a:off x="502920" y="2971800"/>
            <a:ext cx="4069080" cy="731520"/>
          </a:xfrm>
          <a:prstGeom prst="roundRect">
            <a:avLst>
              <a:gd name="adj" fmla="val 1125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667512" y="3145536"/>
            <a:ext cx="384048" cy="384048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667512" y="314553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1216152" y="2971800"/>
            <a:ext cx="3246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Generalized tooth-surface wear</a:t>
            </a:r>
            <a:endParaRPr lang="en-US" sz="1450" dirty="0"/>
          </a:p>
        </p:txBody>
      </p:sp>
      <p:sp>
        <p:nvSpPr>
          <p:cNvPr id="19" name="Shape 17"/>
          <p:cNvSpPr/>
          <p:nvPr/>
        </p:nvSpPr>
        <p:spPr>
          <a:xfrm>
            <a:off x="4754880" y="1143000"/>
            <a:ext cx="4069080" cy="731520"/>
          </a:xfrm>
          <a:prstGeom prst="roundRect">
            <a:avLst>
              <a:gd name="adj" fmla="val 1125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0" name="Shape 18"/>
          <p:cNvSpPr/>
          <p:nvPr/>
        </p:nvSpPr>
        <p:spPr>
          <a:xfrm>
            <a:off x="4919472" y="1316736"/>
            <a:ext cx="384048" cy="384048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/>
          <p:nvPr/>
        </p:nvSpPr>
        <p:spPr>
          <a:xfrm>
            <a:off x="4919472" y="131673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5468112" y="1143000"/>
            <a:ext cx="3246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 of proper anterior guidance</a:t>
            </a:r>
            <a:endParaRPr lang="en-US" sz="1450" dirty="0"/>
          </a:p>
        </p:txBody>
      </p:sp>
      <p:sp>
        <p:nvSpPr>
          <p:cNvPr id="23" name="Shape 21"/>
          <p:cNvSpPr/>
          <p:nvPr/>
        </p:nvSpPr>
        <p:spPr>
          <a:xfrm>
            <a:off x="4754880" y="2057400"/>
            <a:ext cx="4069080" cy="731520"/>
          </a:xfrm>
          <a:prstGeom prst="roundRect">
            <a:avLst>
              <a:gd name="adj" fmla="val 1125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4" name="Shape 22"/>
          <p:cNvSpPr/>
          <p:nvPr/>
        </p:nvSpPr>
        <p:spPr>
          <a:xfrm>
            <a:off x="4919472" y="2231136"/>
            <a:ext cx="384048" cy="384048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 lang="fa-IR" dirty="0"/>
          </a:p>
        </p:txBody>
      </p:sp>
      <p:sp>
        <p:nvSpPr>
          <p:cNvPr id="25" name="Text 23"/>
          <p:cNvSpPr/>
          <p:nvPr/>
        </p:nvSpPr>
        <p:spPr>
          <a:xfrm>
            <a:off x="4919472" y="223113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5468112" y="2057400"/>
            <a:ext cx="3246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Diastema</a:t>
            </a:r>
            <a:endParaRPr lang="en-US" sz="1450" dirty="0"/>
          </a:p>
        </p:txBody>
      </p:sp>
      <p:sp>
        <p:nvSpPr>
          <p:cNvPr id="27" name="Shape 25"/>
          <p:cNvSpPr/>
          <p:nvPr/>
        </p:nvSpPr>
        <p:spPr>
          <a:xfrm>
            <a:off x="4754880" y="2971800"/>
            <a:ext cx="4069080" cy="731520"/>
          </a:xfrm>
          <a:prstGeom prst="roundRect">
            <a:avLst>
              <a:gd name="adj" fmla="val 1125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8" name="Shape 26"/>
          <p:cNvSpPr/>
          <p:nvPr/>
        </p:nvSpPr>
        <p:spPr>
          <a:xfrm>
            <a:off x="4919472" y="3145536"/>
            <a:ext cx="384048" cy="384048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" name="Text 27"/>
          <p:cNvSpPr/>
          <p:nvPr/>
        </p:nvSpPr>
        <p:spPr>
          <a:xfrm>
            <a:off x="4919472" y="314553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5468112" y="2971800"/>
            <a:ext cx="3246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Missing teeth</a:t>
            </a:r>
            <a:endParaRPr lang="en-US" sz="1450" dirty="0"/>
          </a:p>
        </p:txBody>
      </p:sp>
      <p:sp>
        <p:nvSpPr>
          <p:cNvPr id="31" name="Shape 29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2" name="Text 30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DIAGNOSIS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79</a:t>
            </a:r>
            <a:endParaRPr lang="en-US" sz="1000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44BE867-DF8A-4FDE-2171-BAD9A4D7F140}"/>
              </a:ext>
            </a:extLst>
          </p:cNvPr>
          <p:cNvCxnSpPr/>
          <p:nvPr/>
        </p:nvCxnSpPr>
        <p:spPr>
          <a:xfrm>
            <a:off x="6654964" y="3345745"/>
            <a:ext cx="66859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B9882397-3DB1-17CB-6788-475EAC0FA4DD}"/>
              </a:ext>
            </a:extLst>
          </p:cNvPr>
          <p:cNvCxnSpPr/>
          <p:nvPr/>
        </p:nvCxnSpPr>
        <p:spPr>
          <a:xfrm>
            <a:off x="6969596" y="3108960"/>
            <a:ext cx="0" cy="4868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CD205968-B568-EE1E-B049-C757A7C383A4}"/>
              </a:ext>
            </a:extLst>
          </p:cNvPr>
          <p:cNvSpPr txBox="1"/>
          <p:nvPr/>
        </p:nvSpPr>
        <p:spPr>
          <a:xfrm>
            <a:off x="6636457" y="2971800"/>
            <a:ext cx="519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B0812F7-6BC7-AD89-83A7-75ED4F98063F}"/>
              </a:ext>
            </a:extLst>
          </p:cNvPr>
          <p:cNvSpPr txBox="1"/>
          <p:nvPr/>
        </p:nvSpPr>
        <p:spPr>
          <a:xfrm>
            <a:off x="6969596" y="3330416"/>
            <a:ext cx="519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40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639096"/>
            <a:ext cx="5822172" cy="6784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2080260" y="373950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6103620" y="355257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8056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80</a:t>
            </a:r>
            <a:endParaRPr lang="en-US" sz="1000" dirty="0"/>
          </a:p>
        </p:txBody>
      </p:sp>
      <p:sp>
        <p:nvSpPr>
          <p:cNvPr id="4" name="TextBox 3"/>
          <p:cNvSpPr txBox="1"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0"/>
                <a:cs typeface="Cambria" pitchFamily="34" charset="0"/>
              </a:rPr>
              <a:t>Diagnosis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5" name="SecDot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</p:sp>
      <p:sp>
        <p:nvSpPr>
          <p:cNvPr id="16" name="SecLabel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</a:rPr>
              <a:t>DIAGNOSIS</a:t>
            </a:r>
          </a:p>
        </p:txBody>
      </p:sp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  <p:sp>
        <p:nvSpPr>
          <p:cNvPr id="8" name="Shape 1">
            <a:extLst>
              <a:ext uri="{FF2B5EF4-FFF2-40B4-BE49-F238E27FC236}">
                <a16:creationId xmlns:a16="http://schemas.microsoft.com/office/drawing/2014/main" id="{F49871F1-63C1-3911-F5CB-34B739085EC4}"/>
              </a:ext>
            </a:extLst>
          </p:cNvPr>
          <p:cNvSpPr/>
          <p:nvPr/>
        </p:nvSpPr>
        <p:spPr>
          <a:xfrm>
            <a:off x="709715" y="1925213"/>
            <a:ext cx="4361688" cy="731520"/>
          </a:xfrm>
          <a:prstGeom prst="roundRect">
            <a:avLst>
              <a:gd name="adj" fmla="val 11250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2">
            <a:extLst>
              <a:ext uri="{FF2B5EF4-FFF2-40B4-BE49-F238E27FC236}">
                <a16:creationId xmlns:a16="http://schemas.microsoft.com/office/drawing/2014/main" id="{2652F4D3-30E6-3F56-36B5-2C1CA73E3FC8}"/>
              </a:ext>
            </a:extLst>
          </p:cNvPr>
          <p:cNvSpPr/>
          <p:nvPr/>
        </p:nvSpPr>
        <p:spPr>
          <a:xfrm>
            <a:off x="874307" y="2098949"/>
            <a:ext cx="384048" cy="384048"/>
          </a:xfrm>
          <a:prstGeom prst="ellipse">
            <a:avLst/>
          </a:prstGeom>
          <a:solidFill>
            <a:srgbClr val="0F1929"/>
          </a:solidFill>
          <a:ln w="12700">
            <a:solidFill>
              <a:srgbClr val="E8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4">
            <a:extLst>
              <a:ext uri="{FF2B5EF4-FFF2-40B4-BE49-F238E27FC236}">
                <a16:creationId xmlns:a16="http://schemas.microsoft.com/office/drawing/2014/main" id="{41EBF069-D6CA-F57C-E646-40C9745DC842}"/>
              </a:ext>
            </a:extLst>
          </p:cNvPr>
          <p:cNvSpPr/>
          <p:nvPr/>
        </p:nvSpPr>
        <p:spPr>
          <a:xfrm>
            <a:off x="1422947" y="1925213"/>
            <a:ext cx="3246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C000"/>
                </a:solidFill>
              </a:rPr>
              <a:t>Etiology</a:t>
            </a:r>
            <a:endParaRPr lang="en-US" sz="1450" dirty="0"/>
          </a:p>
        </p:txBody>
      </p:sp>
      <p:sp>
        <p:nvSpPr>
          <p:cNvPr id="31" name="Text 2">
            <a:extLst>
              <a:ext uri="{FF2B5EF4-FFF2-40B4-BE49-F238E27FC236}">
                <a16:creationId xmlns:a16="http://schemas.microsoft.com/office/drawing/2014/main" id="{4AF2E5F3-8430-36FC-5F8B-30D66D6375BA}"/>
              </a:ext>
            </a:extLst>
          </p:cNvPr>
          <p:cNvSpPr/>
          <p:nvPr/>
        </p:nvSpPr>
        <p:spPr>
          <a:xfrm>
            <a:off x="2466856" y="2166426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Posterior CR Interference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1517381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6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Prosthetic Treatment Options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02920" y="1097280"/>
            <a:ext cx="4069080" cy="2331720"/>
          </a:xfrm>
          <a:prstGeom prst="roundRect">
            <a:avLst>
              <a:gd name="adj" fmla="val 3922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731520" y="128016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MAXILLA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716772" y="1691640"/>
            <a:ext cx="361188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7800" lvl="0" indent="-177800">
              <a:spcAft>
                <a:spcPts val="800"/>
              </a:spcAft>
              <a:buSzPct val="100000"/>
              <a:buFontTx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400" dirty="0">
                <a:solidFill>
                  <a:schemeClr val="bg1"/>
                </a:solidFill>
                <a:latin typeface="Calibri" panose="02050604050505020204" pitchFamily="18" charset="0"/>
                <a:cs typeface="Calibri" panose="020F0502020204030204" pitchFamily="34" charset="0"/>
              </a:rPr>
              <a:t>Tooth supported FDP</a:t>
            </a:r>
            <a:endParaRPr lang="en-US" sz="14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Implant 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754880" y="1097280"/>
            <a:ext cx="4069080" cy="2331720"/>
          </a:xfrm>
          <a:prstGeom prst="roundRect">
            <a:avLst>
              <a:gd name="adj" fmla="val 3922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>
            <a:off x="4983480" y="128016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MANDIBLE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029200" y="1691640"/>
            <a:ext cx="361188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chemeClr val="bg1"/>
                </a:solidFill>
                <a:latin typeface="Calibri" panose="02050604050505020204" pitchFamily="18" charset="0"/>
                <a:cs typeface="Calibri" panose="020F0502020204030204" pitchFamily="34" charset="0"/>
              </a:rPr>
              <a:t>Tooth supported FDP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TREATMENT OPTIONS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81</a:t>
            </a:r>
            <a:endParaRPr lang="en-US" sz="1000" dirty="0"/>
          </a:p>
        </p:txBody>
      </p:sp>
      <p:cxnSp>
        <p:nvCxnSpPr>
          <p:cNvPr id="17" name="Straight Connector 16"/>
          <p:cNvCxnSpPr>
            <a:cxnSpLocks/>
          </p:cNvCxnSpPr>
          <p:nvPr/>
        </p:nvCxnSpPr>
        <p:spPr>
          <a:xfrm>
            <a:off x="1671484" y="2883309"/>
            <a:ext cx="3146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cxnSpLocks/>
          </p:cNvCxnSpPr>
          <p:nvPr/>
        </p:nvCxnSpPr>
        <p:spPr>
          <a:xfrm>
            <a:off x="1986116" y="2646524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1674079" y="2579704"/>
            <a:ext cx="519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639096"/>
            <a:ext cx="5822172" cy="6784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2080260" y="3739504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6103620" y="355257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448056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82</a:t>
            </a:r>
            <a:endParaRPr lang="en-US" sz="1000" dirty="0"/>
          </a:p>
        </p:txBody>
      </p:sp>
      <p:sp>
        <p:nvSpPr>
          <p:cNvPr id="4" name="TextBox 3"/>
          <p:cNvSpPr txBox="1"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0"/>
                <a:cs typeface="Cambria" pitchFamily="34" charset="0"/>
              </a:rPr>
              <a:t>Treatment Planning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259" y="1223871"/>
            <a:ext cx="7232705" cy="3526650"/>
          </a:xfrm>
          <a:prstGeom prst="rect">
            <a:avLst/>
          </a:prstGeom>
        </p:spPr>
      </p:pic>
      <p:sp>
        <p:nvSpPr>
          <p:cNvPr id="15" name="SecDot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</p:sp>
      <p:sp>
        <p:nvSpPr>
          <p:cNvPr id="16" name="SecLabel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</a:rPr>
              <a:t>TREATMENT PLANNING</a:t>
            </a:r>
          </a:p>
        </p:txBody>
      </p:sp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35221446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639096"/>
            <a:ext cx="5822172" cy="6784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2073226" y="248923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6103620" y="355257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3" name="Text 9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83</a:t>
            </a:r>
            <a:endParaRPr lang="en-US" sz="1000" dirty="0"/>
          </a:p>
        </p:txBody>
      </p:sp>
      <p:sp>
        <p:nvSpPr>
          <p:cNvPr id="4" name="TextBox 3"/>
          <p:cNvSpPr txBox="1"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0"/>
                <a:cs typeface="Cambria" pitchFamily="34" charset="0"/>
              </a:rPr>
              <a:t>Treatment Plan — Maxilla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1" t="31021" r="23016" b="45622"/>
          <a:stretch/>
        </p:blipFill>
        <p:spPr>
          <a:xfrm>
            <a:off x="4355446" y="1058866"/>
            <a:ext cx="4308494" cy="986612"/>
          </a:xfrm>
          <a:prstGeom prst="rect">
            <a:avLst/>
          </a:prstGeom>
        </p:spPr>
      </p:pic>
      <p:sp>
        <p:nvSpPr>
          <p:cNvPr id="9" name="Shape 1">
            <a:extLst>
              <a:ext uri="{FF2B5EF4-FFF2-40B4-BE49-F238E27FC236}">
                <a16:creationId xmlns:a16="http://schemas.microsoft.com/office/drawing/2014/main" id="{DB08043C-6C92-C36D-5073-FEA1E7E64906}"/>
              </a:ext>
            </a:extLst>
          </p:cNvPr>
          <p:cNvSpPr/>
          <p:nvPr/>
        </p:nvSpPr>
        <p:spPr>
          <a:xfrm>
            <a:off x="242708" y="811553"/>
            <a:ext cx="4069080" cy="3984476"/>
          </a:xfrm>
          <a:prstGeom prst="roundRect">
            <a:avLst>
              <a:gd name="adj" fmla="val 3922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2">
            <a:extLst>
              <a:ext uri="{FF2B5EF4-FFF2-40B4-BE49-F238E27FC236}">
                <a16:creationId xmlns:a16="http://schemas.microsoft.com/office/drawing/2014/main" id="{69D9F631-0F8C-E6D6-BFB6-E0EEC0C8A091}"/>
              </a:ext>
            </a:extLst>
          </p:cNvPr>
          <p:cNvSpPr/>
          <p:nvPr/>
        </p:nvSpPr>
        <p:spPr>
          <a:xfrm>
            <a:off x="471308" y="887903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MAXILLA</a:t>
            </a:r>
            <a:endParaRPr lang="en-US" sz="1200" dirty="0"/>
          </a:p>
        </p:txBody>
      </p:sp>
      <p:sp>
        <p:nvSpPr>
          <p:cNvPr id="15" name="Text 3">
            <a:extLst>
              <a:ext uri="{FF2B5EF4-FFF2-40B4-BE49-F238E27FC236}">
                <a16:creationId xmlns:a16="http://schemas.microsoft.com/office/drawing/2014/main" id="{4ED974F4-A00D-17D1-1F7D-3A048C925D5E}"/>
              </a:ext>
            </a:extLst>
          </p:cNvPr>
          <p:cNvSpPr/>
          <p:nvPr/>
        </p:nvSpPr>
        <p:spPr>
          <a:xfrm>
            <a:off x="456560" y="1360342"/>
            <a:ext cx="3611880" cy="309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7800" lvl="0" indent="-177800">
              <a:spcAft>
                <a:spcPts val="800"/>
              </a:spcAft>
              <a:buSzPct val="100000"/>
              <a:buFontTx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400" dirty="0">
                <a:solidFill>
                  <a:schemeClr val="bg1"/>
                </a:solidFill>
                <a:latin typeface="Calibri" panose="02050604050505020204" pitchFamily="18" charset="0"/>
                <a:cs typeface="Calibri" panose="020F0502020204030204" pitchFamily="34" charset="0"/>
              </a:rPr>
              <a:t>Retreat &amp; RCT</a:t>
            </a:r>
            <a:endParaRPr lang="en-US" sz="14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Extraction &amp; </a:t>
            </a:r>
            <a:r>
              <a:rPr lang="en-US" sz="1400" dirty="0">
                <a:solidFill>
                  <a:srgbClr val="F2F5FA"/>
                </a:solidFill>
                <a:latin typeface="Calibri" panose="02050604050505020204" pitchFamily="18" charset="0"/>
                <a:ea typeface="Calibri" pitchFamily="34" charset="-122"/>
                <a:cs typeface="Calibri" pitchFamily="34" charset="-120"/>
              </a:rPr>
              <a:t>Implant</a:t>
            </a: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>
              <a:solidFill>
                <a:srgbClr val="F2F5F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Crown Lengthening</a:t>
            </a: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>
              <a:solidFill>
                <a:srgbClr val="F2F5F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Crown</a:t>
            </a: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>
              <a:solidFill>
                <a:srgbClr val="F2F5F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Vonley</a:t>
            </a: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>
              <a:solidFill>
                <a:srgbClr val="F2F5F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Onley</a:t>
            </a:r>
            <a:endParaRPr lang="en-US" sz="14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AD10E96-FD40-D9BC-AC86-6EF8D8D1D6D1}"/>
              </a:ext>
            </a:extLst>
          </p:cNvPr>
          <p:cNvCxnSpPr>
            <a:cxnSpLocks/>
          </p:cNvCxnSpPr>
          <p:nvPr/>
        </p:nvCxnSpPr>
        <p:spPr>
          <a:xfrm>
            <a:off x="2138289" y="1364229"/>
            <a:ext cx="19906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9988EBE-C1DC-1586-1C3E-5097E9856AC5}"/>
              </a:ext>
            </a:extLst>
          </p:cNvPr>
          <p:cNvCxnSpPr>
            <a:cxnSpLocks/>
          </p:cNvCxnSpPr>
          <p:nvPr/>
        </p:nvCxnSpPr>
        <p:spPr>
          <a:xfrm>
            <a:off x="3010753" y="1127444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7EC60C6B-24A3-79D0-476C-8E018EE3DE11}"/>
              </a:ext>
            </a:extLst>
          </p:cNvPr>
          <p:cNvSpPr txBox="1"/>
          <p:nvPr/>
        </p:nvSpPr>
        <p:spPr>
          <a:xfrm>
            <a:off x="2171171" y="1067658"/>
            <a:ext cx="519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91F52FF-F2A3-DCE7-5BCC-31D81CFFAD3A}"/>
              </a:ext>
            </a:extLst>
          </p:cNvPr>
          <p:cNvSpPr txBox="1"/>
          <p:nvPr/>
        </p:nvSpPr>
        <p:spPr>
          <a:xfrm>
            <a:off x="3593374" y="1067658"/>
            <a:ext cx="519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C68F86E-2F90-EF05-D487-0C447A7273D3}"/>
              </a:ext>
            </a:extLst>
          </p:cNvPr>
          <p:cNvCxnSpPr>
            <a:cxnSpLocks/>
          </p:cNvCxnSpPr>
          <p:nvPr/>
        </p:nvCxnSpPr>
        <p:spPr>
          <a:xfrm>
            <a:off x="2433711" y="1973831"/>
            <a:ext cx="16928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0C7C87F-E5FF-977B-6363-1D49C9F8712D}"/>
              </a:ext>
            </a:extLst>
          </p:cNvPr>
          <p:cNvCxnSpPr>
            <a:cxnSpLocks/>
          </p:cNvCxnSpPr>
          <p:nvPr/>
        </p:nvCxnSpPr>
        <p:spPr>
          <a:xfrm>
            <a:off x="3008406" y="1737046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06267ECE-351D-CC3A-D8B9-5B47E5F84D68}"/>
              </a:ext>
            </a:extLst>
          </p:cNvPr>
          <p:cNvSpPr txBox="1"/>
          <p:nvPr/>
        </p:nvSpPr>
        <p:spPr>
          <a:xfrm>
            <a:off x="2302470" y="1599886"/>
            <a:ext cx="519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B8454BB-DF8A-5113-7DC8-EBAAC5CE2EDB}"/>
              </a:ext>
            </a:extLst>
          </p:cNvPr>
          <p:cNvCxnSpPr>
            <a:cxnSpLocks/>
          </p:cNvCxnSpPr>
          <p:nvPr/>
        </p:nvCxnSpPr>
        <p:spPr>
          <a:xfrm>
            <a:off x="2440745" y="2620947"/>
            <a:ext cx="16928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5E43F40-CE5C-B138-7F96-938E6EFF53D7}"/>
              </a:ext>
            </a:extLst>
          </p:cNvPr>
          <p:cNvCxnSpPr>
            <a:cxnSpLocks/>
          </p:cNvCxnSpPr>
          <p:nvPr/>
        </p:nvCxnSpPr>
        <p:spPr>
          <a:xfrm>
            <a:off x="3015440" y="2384162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CB357FAB-E5E9-6CF3-DB8C-1BA9ACE03980}"/>
              </a:ext>
            </a:extLst>
          </p:cNvPr>
          <p:cNvSpPr txBox="1"/>
          <p:nvPr/>
        </p:nvSpPr>
        <p:spPr>
          <a:xfrm>
            <a:off x="2372810" y="2296240"/>
            <a:ext cx="688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321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7649A8F-C152-3ED8-6077-0F9E1BDB53C4}"/>
              </a:ext>
            </a:extLst>
          </p:cNvPr>
          <p:cNvSpPr txBox="1"/>
          <p:nvPr/>
        </p:nvSpPr>
        <p:spPr>
          <a:xfrm>
            <a:off x="2989927" y="2295343"/>
            <a:ext cx="688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123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DDD076B-9F65-4BE6-D51C-CE34816AC359}"/>
              </a:ext>
            </a:extLst>
          </p:cNvPr>
          <p:cNvCxnSpPr>
            <a:cxnSpLocks/>
          </p:cNvCxnSpPr>
          <p:nvPr/>
        </p:nvCxnSpPr>
        <p:spPr>
          <a:xfrm>
            <a:off x="2302470" y="3272753"/>
            <a:ext cx="18358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E22C432-CB9F-1762-5940-1C5EBFD577D0}"/>
              </a:ext>
            </a:extLst>
          </p:cNvPr>
          <p:cNvCxnSpPr>
            <a:cxnSpLocks/>
          </p:cNvCxnSpPr>
          <p:nvPr/>
        </p:nvCxnSpPr>
        <p:spPr>
          <a:xfrm>
            <a:off x="3020130" y="3035968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0792E66E-6B7C-91B4-4DBA-2CACB5D2A126}"/>
              </a:ext>
            </a:extLst>
          </p:cNvPr>
          <p:cNvSpPr txBox="1"/>
          <p:nvPr/>
        </p:nvSpPr>
        <p:spPr>
          <a:xfrm>
            <a:off x="2073226" y="2948046"/>
            <a:ext cx="992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7 5 321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71E91F1-0891-E5F6-AA92-0020EF27F318}"/>
              </a:ext>
            </a:extLst>
          </p:cNvPr>
          <p:cNvSpPr txBox="1"/>
          <p:nvPr/>
        </p:nvSpPr>
        <p:spPr>
          <a:xfrm>
            <a:off x="2994617" y="2947149"/>
            <a:ext cx="842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123 56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0E17AF8-6ECB-F1BF-BA75-A2832EB2F635}"/>
              </a:ext>
            </a:extLst>
          </p:cNvPr>
          <p:cNvCxnSpPr>
            <a:cxnSpLocks/>
          </p:cNvCxnSpPr>
          <p:nvPr/>
        </p:nvCxnSpPr>
        <p:spPr>
          <a:xfrm>
            <a:off x="2445431" y="3891730"/>
            <a:ext cx="16928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4A876B8-F06C-854B-E1DD-C94B28E1B0DE}"/>
              </a:ext>
            </a:extLst>
          </p:cNvPr>
          <p:cNvCxnSpPr>
            <a:cxnSpLocks/>
          </p:cNvCxnSpPr>
          <p:nvPr/>
        </p:nvCxnSpPr>
        <p:spPr>
          <a:xfrm>
            <a:off x="3020126" y="3654945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0E3AE128-E413-4DAF-DE92-172F95B74C8A}"/>
              </a:ext>
            </a:extLst>
          </p:cNvPr>
          <p:cNvSpPr txBox="1"/>
          <p:nvPr/>
        </p:nvSpPr>
        <p:spPr>
          <a:xfrm>
            <a:off x="2430836" y="3567023"/>
            <a:ext cx="688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0229774-D19F-ABD7-C649-D0D480C8BF7D}"/>
              </a:ext>
            </a:extLst>
          </p:cNvPr>
          <p:cNvSpPr txBox="1"/>
          <p:nvPr/>
        </p:nvSpPr>
        <p:spPr>
          <a:xfrm>
            <a:off x="3131773" y="3566126"/>
            <a:ext cx="688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  4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C7B86AB5-D1DB-96FA-07FD-AA4C85257ADD}"/>
              </a:ext>
            </a:extLst>
          </p:cNvPr>
          <p:cNvCxnSpPr>
            <a:cxnSpLocks/>
          </p:cNvCxnSpPr>
          <p:nvPr/>
        </p:nvCxnSpPr>
        <p:spPr>
          <a:xfrm>
            <a:off x="2437811" y="4539430"/>
            <a:ext cx="16928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5E649CA4-F91A-2700-60B1-9D3A19D6CF02}"/>
              </a:ext>
            </a:extLst>
          </p:cNvPr>
          <p:cNvCxnSpPr>
            <a:cxnSpLocks/>
          </p:cNvCxnSpPr>
          <p:nvPr/>
        </p:nvCxnSpPr>
        <p:spPr>
          <a:xfrm>
            <a:off x="3012506" y="4302645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7BF47A69-84D6-E04A-4246-6E2BBE4AEB78}"/>
              </a:ext>
            </a:extLst>
          </p:cNvPr>
          <p:cNvSpPr txBox="1"/>
          <p:nvPr/>
        </p:nvSpPr>
        <p:spPr>
          <a:xfrm>
            <a:off x="3634693" y="4213826"/>
            <a:ext cx="688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7</a:t>
            </a: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8CBC4CBB-86AD-242E-C238-208F2D037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4944910" y="2333500"/>
            <a:ext cx="3158319" cy="2400816"/>
          </a:xfrm>
          <a:prstGeom prst="rect">
            <a:avLst/>
          </a:prstGeom>
        </p:spPr>
      </p:pic>
      <p:sp>
        <p:nvSpPr>
          <p:cNvPr id="57" name="SecDot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</p:sp>
      <p:sp>
        <p:nvSpPr>
          <p:cNvPr id="58" name="SecLabel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</a:rPr>
              <a:t>TREATMENT PLANNING</a:t>
            </a:r>
          </a:p>
        </p:txBody>
      </p:sp>
      <p:sp>
        <p:nvSpPr>
          <p:cNvPr id="59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13768346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92AAA5-A4A4-51A6-F567-B320DCD331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061140A9-E66F-483B-0E7F-186082EC22E5}"/>
              </a:ext>
            </a:extLst>
          </p:cNvPr>
          <p:cNvSpPr/>
          <p:nvPr/>
        </p:nvSpPr>
        <p:spPr>
          <a:xfrm>
            <a:off x="411480" y="639096"/>
            <a:ext cx="5822172" cy="6784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4F7B79C8-C4E1-DF53-D25B-9D634F530053}"/>
              </a:ext>
            </a:extLst>
          </p:cNvPr>
          <p:cNvSpPr/>
          <p:nvPr/>
        </p:nvSpPr>
        <p:spPr>
          <a:xfrm>
            <a:off x="2073226" y="2495801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8D96D220-07D2-6BE9-0260-894DCD673D1B}"/>
              </a:ext>
            </a:extLst>
          </p:cNvPr>
          <p:cNvSpPr/>
          <p:nvPr/>
        </p:nvSpPr>
        <p:spPr>
          <a:xfrm>
            <a:off x="6103620" y="3552575"/>
            <a:ext cx="960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669FA78B-64BC-CACC-55A9-D944B825788D}"/>
              </a:ext>
            </a:extLst>
          </p:cNvPr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  <p:sp>
        <p:nvSpPr>
          <p:cNvPr id="14" name="Text 10">
            <a:extLst>
              <a:ext uri="{FF2B5EF4-FFF2-40B4-BE49-F238E27FC236}">
                <a16:creationId xmlns:a16="http://schemas.microsoft.com/office/drawing/2014/main" id="{B764755D-B97D-3293-0692-03DC6F1ACFD6}"/>
              </a:ext>
            </a:extLst>
          </p:cNvPr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84</a:t>
            </a:r>
            <a:endParaRPr lang="en-US" sz="1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D477A5-A099-0E0B-9596-07FCC4921F93}"/>
              </a:ext>
            </a:extLst>
          </p:cNvPr>
          <p:cNvSpPr txBox="1"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0"/>
                <a:cs typeface="Cambria" pitchFamily="34" charset="0"/>
              </a:rPr>
              <a:t>Treatment Plan — Mandible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" name="Shape 1">
            <a:extLst>
              <a:ext uri="{FF2B5EF4-FFF2-40B4-BE49-F238E27FC236}">
                <a16:creationId xmlns:a16="http://schemas.microsoft.com/office/drawing/2014/main" id="{87DECAAF-E0C4-99D7-A01D-FC6AFD18B467}"/>
              </a:ext>
            </a:extLst>
          </p:cNvPr>
          <p:cNvSpPr/>
          <p:nvPr/>
        </p:nvSpPr>
        <p:spPr>
          <a:xfrm>
            <a:off x="258145" y="811553"/>
            <a:ext cx="4069080" cy="3984476"/>
          </a:xfrm>
          <a:prstGeom prst="roundRect">
            <a:avLst>
              <a:gd name="adj" fmla="val 3922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2">
            <a:extLst>
              <a:ext uri="{FF2B5EF4-FFF2-40B4-BE49-F238E27FC236}">
                <a16:creationId xmlns:a16="http://schemas.microsoft.com/office/drawing/2014/main" id="{930C7681-F878-2BAA-0D09-C074FF8914BB}"/>
              </a:ext>
            </a:extLst>
          </p:cNvPr>
          <p:cNvSpPr/>
          <p:nvPr/>
        </p:nvSpPr>
        <p:spPr>
          <a:xfrm>
            <a:off x="471308" y="993413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Mandible</a:t>
            </a:r>
            <a:endParaRPr lang="en-US" sz="1200" dirty="0"/>
          </a:p>
        </p:txBody>
      </p:sp>
      <p:sp>
        <p:nvSpPr>
          <p:cNvPr id="15" name="Text 3">
            <a:extLst>
              <a:ext uri="{FF2B5EF4-FFF2-40B4-BE49-F238E27FC236}">
                <a16:creationId xmlns:a16="http://schemas.microsoft.com/office/drawing/2014/main" id="{2EA2D4DB-CCA8-6247-C4C5-C9A39BAFCFC6}"/>
              </a:ext>
            </a:extLst>
          </p:cNvPr>
          <p:cNvSpPr/>
          <p:nvPr/>
        </p:nvSpPr>
        <p:spPr>
          <a:xfrm>
            <a:off x="576138" y="1451782"/>
            <a:ext cx="3611880" cy="309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7800" lvl="0" indent="-177800">
              <a:spcAft>
                <a:spcPts val="800"/>
              </a:spcAft>
              <a:buSzPct val="100000"/>
              <a:buFontTx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400" dirty="0">
                <a:solidFill>
                  <a:schemeClr val="bg1"/>
                </a:solidFill>
                <a:latin typeface="Calibri" panose="02050604050505020204" pitchFamily="18" charset="0"/>
                <a:cs typeface="Calibri" panose="020F0502020204030204" pitchFamily="34" charset="0"/>
              </a:rPr>
              <a:t>Retreat &amp; RCT</a:t>
            </a:r>
            <a:endParaRPr lang="en-US" sz="14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Laminate</a:t>
            </a: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>
              <a:solidFill>
                <a:srgbClr val="F2F5F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Crown</a:t>
            </a: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>
              <a:solidFill>
                <a:srgbClr val="F2F5F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Vonley</a:t>
            </a: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endParaRPr lang="en-US" sz="1400" dirty="0">
              <a:solidFill>
                <a:srgbClr val="F2F5F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>
              <a:spcAft>
                <a:spcPts val="800"/>
              </a:spcAft>
              <a:buSzPct val="100000"/>
            </a:pPr>
            <a:endParaRPr lang="en-US" sz="14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BEEAC6-17A4-866B-3808-6B5C1FB46723}"/>
              </a:ext>
            </a:extLst>
          </p:cNvPr>
          <p:cNvCxnSpPr>
            <a:cxnSpLocks/>
          </p:cNvCxnSpPr>
          <p:nvPr/>
        </p:nvCxnSpPr>
        <p:spPr>
          <a:xfrm>
            <a:off x="2491274" y="1681691"/>
            <a:ext cx="16376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BE8D59C-2B1A-14C0-564A-8D3732CDFD1F}"/>
              </a:ext>
            </a:extLst>
          </p:cNvPr>
          <p:cNvCxnSpPr>
            <a:cxnSpLocks/>
          </p:cNvCxnSpPr>
          <p:nvPr/>
        </p:nvCxnSpPr>
        <p:spPr>
          <a:xfrm>
            <a:off x="3010753" y="1678586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15F57BF9-A5D2-0E85-CB48-D62232658E79}"/>
              </a:ext>
            </a:extLst>
          </p:cNvPr>
          <p:cNvSpPr txBox="1"/>
          <p:nvPr/>
        </p:nvSpPr>
        <p:spPr>
          <a:xfrm>
            <a:off x="3253406" y="1638454"/>
            <a:ext cx="519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3?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60B726D-AA9B-AFA7-F46A-776F33F95B54}"/>
              </a:ext>
            </a:extLst>
          </p:cNvPr>
          <p:cNvSpPr txBox="1"/>
          <p:nvPr/>
        </p:nvSpPr>
        <p:spPr>
          <a:xfrm>
            <a:off x="2309957" y="1635741"/>
            <a:ext cx="519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76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CF9AAAE-9494-2E0C-0B97-8CAD44485060}"/>
              </a:ext>
            </a:extLst>
          </p:cNvPr>
          <p:cNvCxnSpPr>
            <a:cxnSpLocks/>
          </p:cNvCxnSpPr>
          <p:nvPr/>
        </p:nvCxnSpPr>
        <p:spPr>
          <a:xfrm>
            <a:off x="2440745" y="2389769"/>
            <a:ext cx="16928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9310DD2-5BD0-C3ED-E9E2-AB957A84210A}"/>
              </a:ext>
            </a:extLst>
          </p:cNvPr>
          <p:cNvCxnSpPr>
            <a:cxnSpLocks/>
          </p:cNvCxnSpPr>
          <p:nvPr/>
        </p:nvCxnSpPr>
        <p:spPr>
          <a:xfrm>
            <a:off x="3015440" y="2387299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03C85362-1365-0EA2-BA47-208D80E24BB1}"/>
              </a:ext>
            </a:extLst>
          </p:cNvPr>
          <p:cNvSpPr txBox="1"/>
          <p:nvPr/>
        </p:nvSpPr>
        <p:spPr>
          <a:xfrm>
            <a:off x="2470346" y="2345478"/>
            <a:ext cx="572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321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E5055C9-EBF8-C10F-EB55-830ACF46EF6B}"/>
              </a:ext>
            </a:extLst>
          </p:cNvPr>
          <p:cNvSpPr txBox="1"/>
          <p:nvPr/>
        </p:nvSpPr>
        <p:spPr>
          <a:xfrm>
            <a:off x="2994222" y="2338485"/>
            <a:ext cx="594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123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695649B-0392-A213-756D-6076E234B132}"/>
              </a:ext>
            </a:extLst>
          </p:cNvPr>
          <p:cNvCxnSpPr>
            <a:cxnSpLocks/>
          </p:cNvCxnSpPr>
          <p:nvPr/>
        </p:nvCxnSpPr>
        <p:spPr>
          <a:xfrm>
            <a:off x="2302470" y="2962327"/>
            <a:ext cx="18358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F45C2BD-F093-4522-A7D2-91C2E0EFC84E}"/>
              </a:ext>
            </a:extLst>
          </p:cNvPr>
          <p:cNvCxnSpPr>
            <a:cxnSpLocks/>
          </p:cNvCxnSpPr>
          <p:nvPr/>
        </p:nvCxnSpPr>
        <p:spPr>
          <a:xfrm>
            <a:off x="3020130" y="2959857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7F655AE0-C231-545F-6B86-35662CB1B1F9}"/>
              </a:ext>
            </a:extLst>
          </p:cNvPr>
          <p:cNvSpPr txBox="1"/>
          <p:nvPr/>
        </p:nvSpPr>
        <p:spPr>
          <a:xfrm>
            <a:off x="2003593" y="2905844"/>
            <a:ext cx="496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76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B18C637-B031-C16A-6ACF-498D29A2092C}"/>
              </a:ext>
            </a:extLst>
          </p:cNvPr>
          <p:cNvSpPr txBox="1"/>
          <p:nvPr/>
        </p:nvSpPr>
        <p:spPr>
          <a:xfrm>
            <a:off x="3105869" y="2917139"/>
            <a:ext cx="842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56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CAEA3B45-F102-42FC-0E3E-383056F9CEB4}"/>
              </a:ext>
            </a:extLst>
          </p:cNvPr>
          <p:cNvCxnSpPr>
            <a:cxnSpLocks/>
          </p:cNvCxnSpPr>
          <p:nvPr/>
        </p:nvCxnSpPr>
        <p:spPr>
          <a:xfrm>
            <a:off x="2445431" y="3581304"/>
            <a:ext cx="16928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B6DD928-0A42-FDA1-5282-44B50F2100CB}"/>
              </a:ext>
            </a:extLst>
          </p:cNvPr>
          <p:cNvCxnSpPr>
            <a:cxnSpLocks/>
          </p:cNvCxnSpPr>
          <p:nvPr/>
        </p:nvCxnSpPr>
        <p:spPr>
          <a:xfrm>
            <a:off x="3020126" y="3582644"/>
            <a:ext cx="0" cy="236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18B00B64-3863-E023-ACAA-F0F3DAD9D048}"/>
              </a:ext>
            </a:extLst>
          </p:cNvPr>
          <p:cNvSpPr txBox="1"/>
          <p:nvPr/>
        </p:nvSpPr>
        <p:spPr>
          <a:xfrm>
            <a:off x="2311583" y="3543109"/>
            <a:ext cx="688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54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F161535-1CA3-DCF1-B9CF-636058A4F83C}"/>
              </a:ext>
            </a:extLst>
          </p:cNvPr>
          <p:cNvSpPr txBox="1"/>
          <p:nvPr/>
        </p:nvSpPr>
        <p:spPr>
          <a:xfrm>
            <a:off x="3393901" y="3566596"/>
            <a:ext cx="688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5F1C28-B96E-1223-ACDF-89F874B840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74" t="51446" r="21454" b="21790"/>
          <a:stretch/>
        </p:blipFill>
        <p:spPr>
          <a:xfrm>
            <a:off x="4525542" y="849439"/>
            <a:ext cx="4041059" cy="9438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2956658-77EB-AF4C-8904-C4A9266037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243155"/>
            <a:ext cx="3968294" cy="2532888"/>
          </a:xfrm>
          <a:prstGeom prst="rect">
            <a:avLst/>
          </a:prstGeom>
        </p:spPr>
      </p:pic>
      <p:sp>
        <p:nvSpPr>
          <p:cNvPr id="45" name="SecDot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</p:sp>
      <p:sp>
        <p:nvSpPr>
          <p:cNvPr id="46" name="SecLabel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</a:rPr>
              <a:t>TREATMENT PLANNING</a:t>
            </a:r>
          </a:p>
        </p:txBody>
      </p:sp>
      <p:sp>
        <p:nvSpPr>
          <p:cNvPr id="4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41193596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3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25B0D0-9949-6409-3631-995412B71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1E64BA93-04AF-F7F9-EEE8-208FBDBCD34A}"/>
              </a:ext>
            </a:extLst>
          </p:cNvPr>
          <p:cNvSpPr/>
          <p:nvPr/>
        </p:nvSpPr>
        <p:spPr>
          <a:xfrm>
            <a:off x="411480" y="639096"/>
            <a:ext cx="5822172" cy="6784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dirty="0"/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1FB22849-738F-9913-B48C-08503D6BC921}"/>
              </a:ext>
            </a:extLst>
          </p:cNvPr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  <p:sp>
        <p:nvSpPr>
          <p:cNvPr id="14" name="Text 10">
            <a:extLst>
              <a:ext uri="{FF2B5EF4-FFF2-40B4-BE49-F238E27FC236}">
                <a16:creationId xmlns:a16="http://schemas.microsoft.com/office/drawing/2014/main" id="{86A7BED6-CD3F-4CB4-F63D-D37771DC189D}"/>
              </a:ext>
            </a:extLst>
          </p:cNvPr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85</a:t>
            </a:r>
            <a:endParaRPr lang="en-US" sz="1000" dirty="0"/>
          </a:p>
        </p:txBody>
      </p:sp>
      <p:sp>
        <p:nvSpPr>
          <p:cNvPr id="9" name="Shape 1">
            <a:extLst>
              <a:ext uri="{FF2B5EF4-FFF2-40B4-BE49-F238E27FC236}">
                <a16:creationId xmlns:a16="http://schemas.microsoft.com/office/drawing/2014/main" id="{2E58020F-E1DE-5F6D-AAB2-CCAFC56616CB}"/>
              </a:ext>
            </a:extLst>
          </p:cNvPr>
          <p:cNvSpPr/>
          <p:nvPr/>
        </p:nvSpPr>
        <p:spPr>
          <a:xfrm>
            <a:off x="242708" y="1554480"/>
            <a:ext cx="3597772" cy="1855447"/>
          </a:xfrm>
          <a:prstGeom prst="roundRect">
            <a:avLst>
              <a:gd name="adj" fmla="val 3922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2">
            <a:extLst>
              <a:ext uri="{FF2B5EF4-FFF2-40B4-BE49-F238E27FC236}">
                <a16:creationId xmlns:a16="http://schemas.microsoft.com/office/drawing/2014/main" id="{14326947-AD74-BAD9-45B1-144819C3DE12}"/>
              </a:ext>
            </a:extLst>
          </p:cNvPr>
          <p:cNvSpPr/>
          <p:nvPr/>
        </p:nvSpPr>
        <p:spPr>
          <a:xfrm>
            <a:off x="471308" y="2112264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kern="0" spc="200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Endodontic Consultation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30C10A-18CF-D712-FDAD-FFBDA063B2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920" y="548640"/>
            <a:ext cx="2834640" cy="4160520"/>
          </a:xfrm>
          <a:prstGeom prst="rect">
            <a:avLst/>
          </a:prstGeom>
        </p:spPr>
      </p:pic>
      <p:sp>
        <p:nvSpPr>
          <p:cNvPr id="15" name="SecDot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</p:sp>
      <p:sp>
        <p:nvSpPr>
          <p:cNvPr id="16" name="SecLabel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</a:rPr>
              <a:t>TREATMENT PLANNING</a:t>
            </a:r>
          </a:p>
        </p:txBody>
      </p:sp>
      <p:sp>
        <p:nvSpPr>
          <p:cNvPr id="1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  <p:extLst>
      <p:ext uri="{BB962C8B-B14F-4D97-AF65-F5344CB8AC3E}">
        <p14:creationId xmlns:p14="http://schemas.microsoft.com/office/powerpoint/2010/main" val="22990804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7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3774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Treatment Phases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713232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2DD4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be completed in the next part</a:t>
            </a:r>
            <a:endParaRPr lang="en-US" sz="1250" dirty="0"/>
          </a:p>
        </p:txBody>
      </p:sp>
      <p:sp>
        <p:nvSpPr>
          <p:cNvPr id="4" name="Shape 2"/>
          <p:cNvSpPr/>
          <p:nvPr/>
        </p:nvSpPr>
        <p:spPr>
          <a:xfrm>
            <a:off x="502920" y="1463040"/>
            <a:ext cx="1965960" cy="2286000"/>
          </a:xfrm>
          <a:prstGeom prst="roundRect">
            <a:avLst>
              <a:gd name="adj" fmla="val 46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685800" y="1691640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I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685800" y="1993392"/>
            <a:ext cx="1645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Non-surgical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685800" y="2606040"/>
            <a:ext cx="1645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Hygiene · SRP · caries control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2651760" y="1463040"/>
            <a:ext cx="1965960" cy="2286000"/>
          </a:xfrm>
          <a:prstGeom prst="roundRect">
            <a:avLst>
              <a:gd name="adj" fmla="val 46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2834640" y="1691640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II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2834640" y="1993392"/>
            <a:ext cx="1645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Surgical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2834640" y="2606040"/>
            <a:ext cx="1645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Extractions · implant placement · RCT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800600" y="1463040"/>
            <a:ext cx="1965960" cy="2286000"/>
          </a:xfrm>
          <a:prstGeom prst="roundRect">
            <a:avLst>
              <a:gd name="adj" fmla="val 46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4983480" y="1691640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III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4983480" y="1993392"/>
            <a:ext cx="1645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Restorative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4983480" y="2606040"/>
            <a:ext cx="1645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Provisionals · final restorations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949440" y="1463040"/>
            <a:ext cx="1965960" cy="2286000"/>
          </a:xfrm>
          <a:prstGeom prst="roundRect">
            <a:avLst>
              <a:gd name="adj" fmla="val 4651"/>
            </a:avLst>
          </a:prstGeom>
          <a:solidFill>
            <a:srgbClr val="16202F"/>
          </a:solidFill>
          <a:ln/>
          <a:effectLst>
            <a:outerShdw blurRad="114300" dist="38100" dir="3600000" algn="bl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7132320" y="1691640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B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IV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7132320" y="1993392"/>
            <a:ext cx="1645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2F5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Maintenance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7132320" y="2606040"/>
            <a:ext cx="1645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Recall · occlusal splint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457200" y="416052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5A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· ·  treatment documentation continues  · · ·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6748272" y="274320"/>
            <a:ext cx="64008" cy="64008"/>
          </a:xfrm>
          <a:prstGeom prst="ellipse">
            <a:avLst/>
          </a:prstGeom>
          <a:solidFill>
            <a:srgbClr val="2DD4B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22" name="Text 20"/>
          <p:cNvSpPr/>
          <p:nvPr/>
        </p:nvSpPr>
        <p:spPr>
          <a:xfrm>
            <a:off x="6839712" y="192024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kern="0" spc="2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TREATMENT PLANNING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8458200" y="47960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E8B84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86</a:t>
            </a:r>
            <a:endParaRPr lang="en-US" sz="1000" dirty="0"/>
          </a:p>
        </p:txBody>
      </p:sp>
      <p:sp>
        <p:nvSpPr>
          <p:cNvPr id="24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8">
    <p:bg>
      <p:bgPr>
        <a:solidFill>
          <a:srgbClr val="0C13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223760" y="-1371600"/>
            <a:ext cx="3383280" cy="3383280"/>
          </a:xfrm>
          <a:prstGeom prst="ellipse">
            <a:avLst/>
          </a:prstGeom>
          <a:ln w="15875">
            <a:solidFill>
              <a:srgbClr val="2DD4B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-1280160" y="3566160"/>
            <a:ext cx="2834640" cy="2834640"/>
          </a:xfrm>
          <a:prstGeom prst="ellipse">
            <a:avLst/>
          </a:prstGeom>
          <a:ln w="12700">
            <a:solidFill>
              <a:srgbClr val="E8B84B">
                <a:alpha val="4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457200" y="182880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400" b="1" dirty="0">
                <a:solidFill>
                  <a:srgbClr val="F2F5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5400" dirty="0"/>
          </a:p>
        </p:txBody>
      </p:sp>
      <p:sp>
        <p:nvSpPr>
          <p:cNvPr id="5" name="Shape 3"/>
          <p:cNvSpPr/>
          <p:nvPr/>
        </p:nvSpPr>
        <p:spPr>
          <a:xfrm>
            <a:off x="3886200" y="2926080"/>
            <a:ext cx="1371600" cy="0"/>
          </a:xfrm>
          <a:prstGeom prst="line">
            <a:avLst/>
          </a:prstGeom>
          <a:noFill/>
          <a:ln w="19050">
            <a:solidFill>
              <a:srgbClr val="2DD4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457200" y="310896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8CA0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Mina Dehghani  —  Department of Prosthodontics</a:t>
            </a:r>
            <a:endParaRPr lang="en-US" sz="1300" dirty="0"/>
          </a:p>
        </p:txBody>
      </p:sp>
      <p:sp>
        <p:nvSpPr>
          <p:cNvPr id="7" name="FooterStd"/>
          <p:cNvSpPr/>
          <p:nvPr/>
        </p:nvSpPr>
        <p:spPr>
          <a:xfrm>
            <a:off x="411480" y="4836000"/>
            <a:ext cx="731520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750" spc="30" dirty="0">
                <a:solidFill>
                  <a:srgbClr val="8CA0B8"/>
                </a:solidFill>
                <a:latin typeface="Calibri" pitchFamily="34" charset="0"/>
              </a:rPr>
              <a:t>Dr Mina Dehghan • Department of Prosthodontics  •  Faculty of Dentistry, Isfahan University of Medical Sciences  •  June 2025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800">
        <p159:morph option="byObject"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1021</TotalTime>
  <Words>3316</Words>
  <Application>Microsoft Office PowerPoint</Application>
  <PresentationFormat>On-screen Show (16:9)</PresentationFormat>
  <Paragraphs>781</Paragraphs>
  <Slides>88</Slides>
  <Notes>88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88</vt:i4>
      </vt:variant>
    </vt:vector>
  </HeadingPairs>
  <TitlesOfParts>
    <vt:vector size="93" baseType="lpstr">
      <vt:lpstr>Arial</vt:lpstr>
      <vt:lpstr>Calibri</vt:lpstr>
      <vt:lpstr>Cambria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Full Mouth Reconstruction — Board Case Presentation</dc:title>
  <dc:subject>PptxGenJS Presentation</dc:subject>
  <dc:creator>Dr. Mina Dehghani</dc:creator>
  <cp:lastModifiedBy>MARTIN MC.FISHER</cp:lastModifiedBy>
  <cp:revision>105</cp:revision>
  <dcterms:created xsi:type="dcterms:W3CDTF">2026-06-12T17:53:12Z</dcterms:created>
  <dcterms:modified xsi:type="dcterms:W3CDTF">2026-06-19T15:30:47Z</dcterms:modified>
</cp:coreProperties>
</file>